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15"/>
  </p:notesMasterIdLst>
  <p:sldIdLst>
    <p:sldId id="256" r:id="rId2"/>
    <p:sldId id="266" r:id="rId3"/>
    <p:sldId id="262" r:id="rId4"/>
    <p:sldId id="263" r:id="rId5"/>
    <p:sldId id="265" r:id="rId6"/>
    <p:sldId id="257" r:id="rId7"/>
    <p:sldId id="260" r:id="rId8"/>
    <p:sldId id="258" r:id="rId9"/>
    <p:sldId id="267" r:id="rId10"/>
    <p:sldId id="259" r:id="rId11"/>
    <p:sldId id="261" r:id="rId12"/>
    <p:sldId id="264"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70"/>
    <p:restoredTop sz="94673"/>
  </p:normalViewPr>
  <p:slideViewPr>
    <p:cSldViewPr snapToGrid="0" snapToObjects="1">
      <p:cViewPr varScale="1">
        <p:scale>
          <a:sx n="107" d="100"/>
          <a:sy n="107" d="100"/>
        </p:scale>
        <p:origin x="1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hyperlink" Target="mailto:william.adams@americanbar.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william.adams@americanbar.or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A489B-2BAB-4CFE-83A4-6BC983125AE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27B57C44-560E-463A-8772-D631E0CEA588}">
      <dgm:prSet custT="1"/>
      <dgm:spPr/>
      <dgm:t>
        <a:bodyPr/>
        <a:lstStyle/>
        <a:p>
          <a:r>
            <a:rPr lang="en-US" sz="2800" dirty="0"/>
            <a:t>Plan in place by Fall 2022</a:t>
          </a:r>
        </a:p>
      </dgm:t>
    </dgm:pt>
    <dgm:pt modelId="{3B3BD35F-28DF-41AA-9C5A-F2DE78A68ACD}" type="parTrans" cxnId="{5E5543E5-321E-4BB4-81AB-AB50007E256C}">
      <dgm:prSet/>
      <dgm:spPr/>
      <dgm:t>
        <a:bodyPr/>
        <a:lstStyle/>
        <a:p>
          <a:endParaRPr lang="en-US"/>
        </a:p>
      </dgm:t>
    </dgm:pt>
    <dgm:pt modelId="{84BCA58A-0764-42A0-92D3-69C50161CA9C}" type="sibTrans" cxnId="{5E5543E5-321E-4BB4-81AB-AB50007E256C}">
      <dgm:prSet/>
      <dgm:spPr/>
      <dgm:t>
        <a:bodyPr/>
        <a:lstStyle/>
        <a:p>
          <a:endParaRPr lang="en-US"/>
        </a:p>
      </dgm:t>
    </dgm:pt>
    <dgm:pt modelId="{66465E65-3E27-412F-BBC4-FC3C999BAC0E}">
      <dgm:prSet custT="1"/>
      <dgm:spPr/>
      <dgm:t>
        <a:bodyPr/>
        <a:lstStyle/>
        <a:p>
          <a:r>
            <a:rPr lang="en-US" sz="2800" dirty="0"/>
            <a:t>Implementation for 1L’s Fall 2023</a:t>
          </a:r>
        </a:p>
      </dgm:t>
    </dgm:pt>
    <dgm:pt modelId="{BB3DADF4-9F11-46AB-B260-F15ADE70C47D}" type="parTrans" cxnId="{CDB984E6-5A1E-4EA9-AF08-0F614C01B1D2}">
      <dgm:prSet/>
      <dgm:spPr/>
      <dgm:t>
        <a:bodyPr/>
        <a:lstStyle/>
        <a:p>
          <a:endParaRPr lang="en-US"/>
        </a:p>
      </dgm:t>
    </dgm:pt>
    <dgm:pt modelId="{3FDC4893-8B3B-4660-A24C-F2C7179E3370}" type="sibTrans" cxnId="{CDB984E6-5A1E-4EA9-AF08-0F614C01B1D2}">
      <dgm:prSet/>
      <dgm:spPr/>
      <dgm:t>
        <a:bodyPr/>
        <a:lstStyle/>
        <a:p>
          <a:endParaRPr lang="en-US"/>
        </a:p>
      </dgm:t>
    </dgm:pt>
    <dgm:pt modelId="{55DBF1E4-B907-48B5-93A4-D199F1F9EA7A}">
      <dgm:prSet custT="1"/>
      <dgm:spPr/>
      <dgm:t>
        <a:bodyPr/>
        <a:lstStyle/>
        <a:p>
          <a:r>
            <a:rPr lang="en-US" sz="2800" dirty="0"/>
            <a:t>Will be reviewed during site visit</a:t>
          </a:r>
        </a:p>
      </dgm:t>
    </dgm:pt>
    <dgm:pt modelId="{77B756D8-92E5-4F65-A29E-E53C3C913E81}" type="parTrans" cxnId="{650CC845-3DF3-4D04-B3A1-B3C1E8AF45F7}">
      <dgm:prSet/>
      <dgm:spPr/>
      <dgm:t>
        <a:bodyPr/>
        <a:lstStyle/>
        <a:p>
          <a:endParaRPr lang="en-US"/>
        </a:p>
      </dgm:t>
    </dgm:pt>
    <dgm:pt modelId="{DCAC4F5C-21F8-4D13-AA56-CDBC049A55D1}" type="sibTrans" cxnId="{650CC845-3DF3-4D04-B3A1-B3C1E8AF45F7}">
      <dgm:prSet/>
      <dgm:spPr/>
      <dgm:t>
        <a:bodyPr/>
        <a:lstStyle/>
        <a:p>
          <a:endParaRPr lang="en-US"/>
        </a:p>
      </dgm:t>
    </dgm:pt>
    <dgm:pt modelId="{05A05985-EBC6-46A2-A91D-9F54BCAEEB1B}">
      <dgm:prSet custT="1"/>
      <dgm:spPr/>
      <dgm:t>
        <a:bodyPr/>
        <a:lstStyle/>
        <a:p>
          <a:r>
            <a:rPr lang="en-US" sz="2800" dirty="0"/>
            <a:t>Dean can contact William Adams with questions about plan</a:t>
          </a:r>
        </a:p>
        <a:p>
          <a:r>
            <a:rPr lang="en-US" sz="2100" dirty="0">
              <a:hlinkClick xmlns:r="http://schemas.openxmlformats.org/officeDocument/2006/relationships" r:id="rId1"/>
            </a:rPr>
            <a:t>william.adams@americanbar.org</a:t>
          </a:r>
          <a:endParaRPr lang="en-US" sz="2100" dirty="0"/>
        </a:p>
        <a:p>
          <a:endParaRPr lang="en-US" sz="2100" dirty="0"/>
        </a:p>
      </dgm:t>
    </dgm:pt>
    <dgm:pt modelId="{C883F15A-3471-45E1-9BA3-D632B02499BB}" type="parTrans" cxnId="{1244F8A0-1FE7-461C-863B-E51F4ECD0257}">
      <dgm:prSet/>
      <dgm:spPr/>
      <dgm:t>
        <a:bodyPr/>
        <a:lstStyle/>
        <a:p>
          <a:endParaRPr lang="en-US"/>
        </a:p>
      </dgm:t>
    </dgm:pt>
    <dgm:pt modelId="{31FB1AE5-923A-43EC-8454-65EA32EFBA4E}" type="sibTrans" cxnId="{1244F8A0-1FE7-461C-863B-E51F4ECD0257}">
      <dgm:prSet/>
      <dgm:spPr/>
      <dgm:t>
        <a:bodyPr/>
        <a:lstStyle/>
        <a:p>
          <a:endParaRPr lang="en-US"/>
        </a:p>
      </dgm:t>
    </dgm:pt>
    <dgm:pt modelId="{B573723C-A815-3743-9FA6-F0686D8E737D}" type="pres">
      <dgm:prSet presAssocID="{39FA489B-2BAB-4CFE-83A4-6BC983125AE1}" presName="vert0" presStyleCnt="0">
        <dgm:presLayoutVars>
          <dgm:dir/>
          <dgm:animOne val="branch"/>
          <dgm:animLvl val="lvl"/>
        </dgm:presLayoutVars>
      </dgm:prSet>
      <dgm:spPr/>
    </dgm:pt>
    <dgm:pt modelId="{36E1139F-5B5E-574B-996B-A19D68EE282A}" type="pres">
      <dgm:prSet presAssocID="{27B57C44-560E-463A-8772-D631E0CEA588}" presName="thickLine" presStyleLbl="alignNode1" presStyleIdx="0" presStyleCnt="4"/>
      <dgm:spPr/>
    </dgm:pt>
    <dgm:pt modelId="{70BDC052-38A2-A546-BE8B-28A372A61596}" type="pres">
      <dgm:prSet presAssocID="{27B57C44-560E-463A-8772-D631E0CEA588}" presName="horz1" presStyleCnt="0"/>
      <dgm:spPr/>
    </dgm:pt>
    <dgm:pt modelId="{D47A4862-B5FE-EF4E-A1AD-8BA458CE3282}" type="pres">
      <dgm:prSet presAssocID="{27B57C44-560E-463A-8772-D631E0CEA588}" presName="tx1" presStyleLbl="revTx" presStyleIdx="0" presStyleCnt="4"/>
      <dgm:spPr/>
    </dgm:pt>
    <dgm:pt modelId="{1D96A03D-F95D-2A4C-AF15-FC2A6C459F38}" type="pres">
      <dgm:prSet presAssocID="{27B57C44-560E-463A-8772-D631E0CEA588}" presName="vert1" presStyleCnt="0"/>
      <dgm:spPr/>
    </dgm:pt>
    <dgm:pt modelId="{F53EECA6-5A89-184A-8BA6-84639FF786CC}" type="pres">
      <dgm:prSet presAssocID="{66465E65-3E27-412F-BBC4-FC3C999BAC0E}" presName="thickLine" presStyleLbl="alignNode1" presStyleIdx="1" presStyleCnt="4"/>
      <dgm:spPr/>
    </dgm:pt>
    <dgm:pt modelId="{9B112C53-15E2-7142-B962-0C8A05C999D0}" type="pres">
      <dgm:prSet presAssocID="{66465E65-3E27-412F-BBC4-FC3C999BAC0E}" presName="horz1" presStyleCnt="0"/>
      <dgm:spPr/>
    </dgm:pt>
    <dgm:pt modelId="{2FA3B640-7958-CA41-B8BC-ECF1C40EF324}" type="pres">
      <dgm:prSet presAssocID="{66465E65-3E27-412F-BBC4-FC3C999BAC0E}" presName="tx1" presStyleLbl="revTx" presStyleIdx="1" presStyleCnt="4"/>
      <dgm:spPr/>
    </dgm:pt>
    <dgm:pt modelId="{034CF6B7-881A-754D-8878-D43C82C46FA4}" type="pres">
      <dgm:prSet presAssocID="{66465E65-3E27-412F-BBC4-FC3C999BAC0E}" presName="vert1" presStyleCnt="0"/>
      <dgm:spPr/>
    </dgm:pt>
    <dgm:pt modelId="{3F244E6B-A040-6D4F-9A85-23A0D4FB44DF}" type="pres">
      <dgm:prSet presAssocID="{55DBF1E4-B907-48B5-93A4-D199F1F9EA7A}" presName="thickLine" presStyleLbl="alignNode1" presStyleIdx="2" presStyleCnt="4"/>
      <dgm:spPr/>
    </dgm:pt>
    <dgm:pt modelId="{2620AF66-EC15-A64E-A7CF-BF745AFE6385}" type="pres">
      <dgm:prSet presAssocID="{55DBF1E4-B907-48B5-93A4-D199F1F9EA7A}" presName="horz1" presStyleCnt="0"/>
      <dgm:spPr/>
    </dgm:pt>
    <dgm:pt modelId="{E3C2A8E3-07B5-834F-8BDB-87DD76060F22}" type="pres">
      <dgm:prSet presAssocID="{55DBF1E4-B907-48B5-93A4-D199F1F9EA7A}" presName="tx1" presStyleLbl="revTx" presStyleIdx="2" presStyleCnt="4"/>
      <dgm:spPr/>
    </dgm:pt>
    <dgm:pt modelId="{FFBF46B7-EA91-E040-9DB4-C68F8BF57747}" type="pres">
      <dgm:prSet presAssocID="{55DBF1E4-B907-48B5-93A4-D199F1F9EA7A}" presName="vert1" presStyleCnt="0"/>
      <dgm:spPr/>
    </dgm:pt>
    <dgm:pt modelId="{142D9ADD-EF21-8640-80BD-C87F7E22CE97}" type="pres">
      <dgm:prSet presAssocID="{05A05985-EBC6-46A2-A91D-9F54BCAEEB1B}" presName="thickLine" presStyleLbl="alignNode1" presStyleIdx="3" presStyleCnt="4"/>
      <dgm:spPr/>
    </dgm:pt>
    <dgm:pt modelId="{4DF03CA2-F510-574E-9A38-7219B84E54DA}" type="pres">
      <dgm:prSet presAssocID="{05A05985-EBC6-46A2-A91D-9F54BCAEEB1B}" presName="horz1" presStyleCnt="0"/>
      <dgm:spPr/>
    </dgm:pt>
    <dgm:pt modelId="{E2973D9A-98D5-5F4C-9FB7-6EE1480A4F4B}" type="pres">
      <dgm:prSet presAssocID="{05A05985-EBC6-46A2-A91D-9F54BCAEEB1B}" presName="tx1" presStyleLbl="revTx" presStyleIdx="3" presStyleCnt="4"/>
      <dgm:spPr/>
    </dgm:pt>
    <dgm:pt modelId="{2381B528-361A-164D-AAFF-6A92F30FA47B}" type="pres">
      <dgm:prSet presAssocID="{05A05985-EBC6-46A2-A91D-9F54BCAEEB1B}" presName="vert1" presStyleCnt="0"/>
      <dgm:spPr/>
    </dgm:pt>
  </dgm:ptLst>
  <dgm:cxnLst>
    <dgm:cxn modelId="{383BFB43-85A0-2F45-9A5B-5C40118B036E}" type="presOf" srcId="{55DBF1E4-B907-48B5-93A4-D199F1F9EA7A}" destId="{E3C2A8E3-07B5-834F-8BDB-87DD76060F22}" srcOrd="0" destOrd="0" presId="urn:microsoft.com/office/officeart/2008/layout/LinedList"/>
    <dgm:cxn modelId="{650CC845-3DF3-4D04-B3A1-B3C1E8AF45F7}" srcId="{39FA489B-2BAB-4CFE-83A4-6BC983125AE1}" destId="{55DBF1E4-B907-48B5-93A4-D199F1F9EA7A}" srcOrd="2" destOrd="0" parTransId="{77B756D8-92E5-4F65-A29E-E53C3C913E81}" sibTransId="{DCAC4F5C-21F8-4D13-AA56-CDBC049A55D1}"/>
    <dgm:cxn modelId="{72173F71-BE6A-F049-90C4-BAAE37CCB581}" type="presOf" srcId="{05A05985-EBC6-46A2-A91D-9F54BCAEEB1B}" destId="{E2973D9A-98D5-5F4C-9FB7-6EE1480A4F4B}" srcOrd="0" destOrd="0" presId="urn:microsoft.com/office/officeart/2008/layout/LinedList"/>
    <dgm:cxn modelId="{05CBDD91-1817-894A-9950-CDF2D848E747}" type="presOf" srcId="{39FA489B-2BAB-4CFE-83A4-6BC983125AE1}" destId="{B573723C-A815-3743-9FA6-F0686D8E737D}" srcOrd="0" destOrd="0" presId="urn:microsoft.com/office/officeart/2008/layout/LinedList"/>
    <dgm:cxn modelId="{1244F8A0-1FE7-461C-863B-E51F4ECD0257}" srcId="{39FA489B-2BAB-4CFE-83A4-6BC983125AE1}" destId="{05A05985-EBC6-46A2-A91D-9F54BCAEEB1B}" srcOrd="3" destOrd="0" parTransId="{C883F15A-3471-45E1-9BA3-D632B02499BB}" sibTransId="{31FB1AE5-923A-43EC-8454-65EA32EFBA4E}"/>
    <dgm:cxn modelId="{3F36BEA6-B5F4-8D43-B70D-8C2015C0D5B8}" type="presOf" srcId="{27B57C44-560E-463A-8772-D631E0CEA588}" destId="{D47A4862-B5FE-EF4E-A1AD-8BA458CE3282}" srcOrd="0" destOrd="0" presId="urn:microsoft.com/office/officeart/2008/layout/LinedList"/>
    <dgm:cxn modelId="{7E5553D5-DE03-C144-A9A3-A1C3429B497C}" type="presOf" srcId="{66465E65-3E27-412F-BBC4-FC3C999BAC0E}" destId="{2FA3B640-7958-CA41-B8BC-ECF1C40EF324}" srcOrd="0" destOrd="0" presId="urn:microsoft.com/office/officeart/2008/layout/LinedList"/>
    <dgm:cxn modelId="{5E5543E5-321E-4BB4-81AB-AB50007E256C}" srcId="{39FA489B-2BAB-4CFE-83A4-6BC983125AE1}" destId="{27B57C44-560E-463A-8772-D631E0CEA588}" srcOrd="0" destOrd="0" parTransId="{3B3BD35F-28DF-41AA-9C5A-F2DE78A68ACD}" sibTransId="{84BCA58A-0764-42A0-92D3-69C50161CA9C}"/>
    <dgm:cxn modelId="{CDB984E6-5A1E-4EA9-AF08-0F614C01B1D2}" srcId="{39FA489B-2BAB-4CFE-83A4-6BC983125AE1}" destId="{66465E65-3E27-412F-BBC4-FC3C999BAC0E}" srcOrd="1" destOrd="0" parTransId="{BB3DADF4-9F11-46AB-B260-F15ADE70C47D}" sibTransId="{3FDC4893-8B3B-4660-A24C-F2C7179E3370}"/>
    <dgm:cxn modelId="{A518EEEC-38AA-1140-BDB5-F83D06415E01}" type="presParOf" srcId="{B573723C-A815-3743-9FA6-F0686D8E737D}" destId="{36E1139F-5B5E-574B-996B-A19D68EE282A}" srcOrd="0" destOrd="0" presId="urn:microsoft.com/office/officeart/2008/layout/LinedList"/>
    <dgm:cxn modelId="{91A2C6BD-8A3B-8946-BE6C-99B5878AC1F3}" type="presParOf" srcId="{B573723C-A815-3743-9FA6-F0686D8E737D}" destId="{70BDC052-38A2-A546-BE8B-28A372A61596}" srcOrd="1" destOrd="0" presId="urn:microsoft.com/office/officeart/2008/layout/LinedList"/>
    <dgm:cxn modelId="{63D357A2-4DED-DC45-BE3A-7D28A795A80A}" type="presParOf" srcId="{70BDC052-38A2-A546-BE8B-28A372A61596}" destId="{D47A4862-B5FE-EF4E-A1AD-8BA458CE3282}" srcOrd="0" destOrd="0" presId="urn:microsoft.com/office/officeart/2008/layout/LinedList"/>
    <dgm:cxn modelId="{7DCBB1BD-BAF2-E94E-A10A-E3CAB954CEA6}" type="presParOf" srcId="{70BDC052-38A2-A546-BE8B-28A372A61596}" destId="{1D96A03D-F95D-2A4C-AF15-FC2A6C459F38}" srcOrd="1" destOrd="0" presId="urn:microsoft.com/office/officeart/2008/layout/LinedList"/>
    <dgm:cxn modelId="{4BCBD557-6AFF-6143-ADBE-20E99E7BC0D0}" type="presParOf" srcId="{B573723C-A815-3743-9FA6-F0686D8E737D}" destId="{F53EECA6-5A89-184A-8BA6-84639FF786CC}" srcOrd="2" destOrd="0" presId="urn:microsoft.com/office/officeart/2008/layout/LinedList"/>
    <dgm:cxn modelId="{C0817EBC-6AC4-3542-964D-22CD46F61076}" type="presParOf" srcId="{B573723C-A815-3743-9FA6-F0686D8E737D}" destId="{9B112C53-15E2-7142-B962-0C8A05C999D0}" srcOrd="3" destOrd="0" presId="urn:microsoft.com/office/officeart/2008/layout/LinedList"/>
    <dgm:cxn modelId="{95916986-1D89-9D4D-A1ED-05C341CA6B0E}" type="presParOf" srcId="{9B112C53-15E2-7142-B962-0C8A05C999D0}" destId="{2FA3B640-7958-CA41-B8BC-ECF1C40EF324}" srcOrd="0" destOrd="0" presId="urn:microsoft.com/office/officeart/2008/layout/LinedList"/>
    <dgm:cxn modelId="{AF8E9FF8-2C0E-FC48-B120-48EC689068E3}" type="presParOf" srcId="{9B112C53-15E2-7142-B962-0C8A05C999D0}" destId="{034CF6B7-881A-754D-8878-D43C82C46FA4}" srcOrd="1" destOrd="0" presId="urn:microsoft.com/office/officeart/2008/layout/LinedList"/>
    <dgm:cxn modelId="{F77364A5-C8A6-8443-B7F6-BC8D27FA3D4B}" type="presParOf" srcId="{B573723C-A815-3743-9FA6-F0686D8E737D}" destId="{3F244E6B-A040-6D4F-9A85-23A0D4FB44DF}" srcOrd="4" destOrd="0" presId="urn:microsoft.com/office/officeart/2008/layout/LinedList"/>
    <dgm:cxn modelId="{724D8313-26E5-8648-B29B-F1FB06064CAC}" type="presParOf" srcId="{B573723C-A815-3743-9FA6-F0686D8E737D}" destId="{2620AF66-EC15-A64E-A7CF-BF745AFE6385}" srcOrd="5" destOrd="0" presId="urn:microsoft.com/office/officeart/2008/layout/LinedList"/>
    <dgm:cxn modelId="{930A0283-FADA-F747-B499-915B416280B7}" type="presParOf" srcId="{2620AF66-EC15-A64E-A7CF-BF745AFE6385}" destId="{E3C2A8E3-07B5-834F-8BDB-87DD76060F22}" srcOrd="0" destOrd="0" presId="urn:microsoft.com/office/officeart/2008/layout/LinedList"/>
    <dgm:cxn modelId="{70AFF6ED-3B73-7F44-A0F9-93BE310BCD74}" type="presParOf" srcId="{2620AF66-EC15-A64E-A7CF-BF745AFE6385}" destId="{FFBF46B7-EA91-E040-9DB4-C68F8BF57747}" srcOrd="1" destOrd="0" presId="urn:microsoft.com/office/officeart/2008/layout/LinedList"/>
    <dgm:cxn modelId="{953A95D0-1ABB-A54D-8349-4460B16173B8}" type="presParOf" srcId="{B573723C-A815-3743-9FA6-F0686D8E737D}" destId="{142D9ADD-EF21-8640-80BD-C87F7E22CE97}" srcOrd="6" destOrd="0" presId="urn:microsoft.com/office/officeart/2008/layout/LinedList"/>
    <dgm:cxn modelId="{DFF0AD7D-2C08-4944-BAE4-B49B2F5BD5A0}" type="presParOf" srcId="{B573723C-A815-3743-9FA6-F0686D8E737D}" destId="{4DF03CA2-F510-574E-9A38-7219B84E54DA}" srcOrd="7" destOrd="0" presId="urn:microsoft.com/office/officeart/2008/layout/LinedList"/>
    <dgm:cxn modelId="{D0C90A58-502C-A04D-A3A6-F09730E8609E}" type="presParOf" srcId="{4DF03CA2-F510-574E-9A38-7219B84E54DA}" destId="{E2973D9A-98D5-5F4C-9FB7-6EE1480A4F4B}" srcOrd="0" destOrd="0" presId="urn:microsoft.com/office/officeart/2008/layout/LinedList"/>
    <dgm:cxn modelId="{5EC1F729-AF1C-1F4B-A6C8-589B43EF1E62}" type="presParOf" srcId="{4DF03CA2-F510-574E-9A38-7219B84E54DA}" destId="{2381B528-361A-164D-AAFF-6A92F30FA47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1139F-5B5E-574B-996B-A19D68EE282A}">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7A4862-B5FE-EF4E-A1AD-8BA458CE3282}">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Plan in place by Fall 2022</a:t>
          </a:r>
        </a:p>
      </dsp:txBody>
      <dsp:txXfrm>
        <a:off x="0" y="0"/>
        <a:ext cx="6900512" cy="1384035"/>
      </dsp:txXfrm>
    </dsp:sp>
    <dsp:sp modelId="{F53EECA6-5A89-184A-8BA6-84639FF786CC}">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A3B640-7958-CA41-B8BC-ECF1C40EF324}">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Implementation for 1L’s Fall 2023</a:t>
          </a:r>
        </a:p>
      </dsp:txBody>
      <dsp:txXfrm>
        <a:off x="0" y="1384035"/>
        <a:ext cx="6900512" cy="1384035"/>
      </dsp:txXfrm>
    </dsp:sp>
    <dsp:sp modelId="{3F244E6B-A040-6D4F-9A85-23A0D4FB44DF}">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C2A8E3-07B5-834F-8BDB-87DD76060F22}">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Will be reviewed during site visit</a:t>
          </a:r>
        </a:p>
      </dsp:txBody>
      <dsp:txXfrm>
        <a:off x="0" y="2768070"/>
        <a:ext cx="6900512" cy="1384035"/>
      </dsp:txXfrm>
    </dsp:sp>
    <dsp:sp modelId="{142D9ADD-EF21-8640-80BD-C87F7E22CE97}">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73D9A-98D5-5F4C-9FB7-6EE1480A4F4B}">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Dean can contact William Adams with questions about plan</a:t>
          </a:r>
        </a:p>
        <a:p>
          <a:pPr marL="0" lvl="0" indent="0" algn="l" defTabSz="1244600">
            <a:lnSpc>
              <a:spcPct val="90000"/>
            </a:lnSpc>
            <a:spcBef>
              <a:spcPct val="0"/>
            </a:spcBef>
            <a:spcAft>
              <a:spcPct val="35000"/>
            </a:spcAft>
            <a:buNone/>
          </a:pPr>
          <a:r>
            <a:rPr lang="en-US" sz="2100" kern="1200" dirty="0">
              <a:hlinkClick xmlns:r="http://schemas.openxmlformats.org/officeDocument/2006/relationships" r:id="rId1"/>
            </a:rPr>
            <a:t>william.adams@americanbar.org</a:t>
          </a:r>
          <a:endParaRPr lang="en-US" sz="2100" kern="1200" dirty="0"/>
        </a:p>
        <a:p>
          <a:pPr marL="0" lvl="0" indent="0" algn="l" defTabSz="1244600">
            <a:lnSpc>
              <a:spcPct val="90000"/>
            </a:lnSpc>
            <a:spcBef>
              <a:spcPct val="0"/>
            </a:spcBef>
            <a:spcAft>
              <a:spcPct val="35000"/>
            </a:spcAft>
            <a:buNone/>
          </a:pPr>
          <a:endParaRPr lang="en-US" sz="2100" kern="1200" dirty="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739AB-1B4E-0642-9D7B-37A4B6676BFD}" type="datetimeFigureOut">
              <a:rPr lang="en-US" smtClean="0"/>
              <a:t>6/7/22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92BAE8-0446-3249-9335-E43C70C15070}" type="slidenum">
              <a:rPr lang="en-US" smtClean="0"/>
              <a:t>‹#›</a:t>
            </a:fld>
            <a:endParaRPr lang="en-US" dirty="0"/>
          </a:p>
        </p:txBody>
      </p:sp>
    </p:spTree>
    <p:extLst>
      <p:ext uri="{BB962C8B-B14F-4D97-AF65-F5344CB8AC3E}">
        <p14:creationId xmlns:p14="http://schemas.microsoft.com/office/powerpoint/2010/main" val="1857346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 director of accreditation and legal education </a:t>
            </a:r>
          </a:p>
        </p:txBody>
      </p:sp>
      <p:sp>
        <p:nvSpPr>
          <p:cNvPr id="4" name="Slide Number Placeholder 3"/>
          <p:cNvSpPr>
            <a:spLocks noGrp="1"/>
          </p:cNvSpPr>
          <p:nvPr>
            <p:ph type="sldNum" sz="quarter" idx="5"/>
          </p:nvPr>
        </p:nvSpPr>
        <p:spPr/>
        <p:txBody>
          <a:bodyPr/>
          <a:lstStyle/>
          <a:p>
            <a:fld id="{B292BAE8-0446-3249-9335-E43C70C15070}" type="slidenum">
              <a:rPr lang="en-US" smtClean="0"/>
              <a:t>5</a:t>
            </a:fld>
            <a:endParaRPr lang="en-US" dirty="0"/>
          </a:p>
        </p:txBody>
      </p:sp>
    </p:spTree>
    <p:extLst>
      <p:ext uri="{BB962C8B-B14F-4D97-AF65-F5344CB8AC3E}">
        <p14:creationId xmlns:p14="http://schemas.microsoft.com/office/powerpoint/2010/main" val="970776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92BAE8-0446-3249-9335-E43C70C15070}" type="slidenum">
              <a:rPr lang="en-US" smtClean="0"/>
              <a:t>10</a:t>
            </a:fld>
            <a:endParaRPr lang="en-US" dirty="0"/>
          </a:p>
        </p:txBody>
      </p:sp>
    </p:spTree>
    <p:extLst>
      <p:ext uri="{BB962C8B-B14F-4D97-AF65-F5344CB8AC3E}">
        <p14:creationId xmlns:p14="http://schemas.microsoft.com/office/powerpoint/2010/main" val="249765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92BAE8-0446-3249-9335-E43C70C15070}" type="slidenum">
              <a:rPr lang="en-US" smtClean="0"/>
              <a:t>11</a:t>
            </a:fld>
            <a:endParaRPr lang="en-US" dirty="0"/>
          </a:p>
        </p:txBody>
      </p:sp>
    </p:spTree>
    <p:extLst>
      <p:ext uri="{BB962C8B-B14F-4D97-AF65-F5344CB8AC3E}">
        <p14:creationId xmlns:p14="http://schemas.microsoft.com/office/powerpoint/2010/main" val="1574424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6/7/22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15077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6/7/22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8589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6/7/22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64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6/7/22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312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6/7/22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6117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6/7/22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553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6/7/22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31647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6/7/22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5607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6/7/22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6186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6/7/22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3894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6/7/22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8192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ED0CC-082F-4160-86E5-0D6041F12778}" type="datetime1">
              <a:rPr lang="en-US" smtClean="0"/>
              <a:t>6/7/22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38842668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george@Suffolk.edu"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mailto:sgeorge@suffolk.edu7"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3" descr="Background pattern&#10;&#10;Description automatically generated">
            <a:extLst>
              <a:ext uri="{FF2B5EF4-FFF2-40B4-BE49-F238E27FC236}">
                <a16:creationId xmlns:a16="http://schemas.microsoft.com/office/drawing/2014/main" id="{3BFC9E0C-B607-1D8C-9D29-9EC2CE0D208B}"/>
              </a:ext>
            </a:extLst>
          </p:cNvPr>
          <p:cNvPicPr>
            <a:picLocks noChangeAspect="1"/>
          </p:cNvPicPr>
          <p:nvPr/>
        </p:nvPicPr>
        <p:blipFill rotWithShape="1">
          <a:blip r:embed="rId2"/>
          <a:srcRect t="17279"/>
          <a:stretch/>
        </p:blipFill>
        <p:spPr>
          <a:xfrm>
            <a:off x="20" y="10"/>
            <a:ext cx="12191980" cy="6857990"/>
          </a:xfrm>
          <a:prstGeom prst="rect">
            <a:avLst/>
          </a:prstGeom>
        </p:spPr>
      </p:pic>
      <p:sp>
        <p:nvSpPr>
          <p:cNvPr id="45" name="Rectangle 36">
            <a:extLst>
              <a:ext uri="{FF2B5EF4-FFF2-40B4-BE49-F238E27FC236}">
                <a16:creationId xmlns:a16="http://schemas.microsoft.com/office/drawing/2014/main" id="{DCF1FFC3-D020-43C3-8B93-EF6BEFC46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912620" y="1929384"/>
            <a:ext cx="8366760" cy="2999232"/>
          </a:xfrm>
          <a:prstGeom prst="rect">
            <a:avLst/>
          </a:prstGeom>
          <a:solidFill>
            <a:schemeClr val="bg1">
              <a:alpha val="89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028F86-BFE1-5E4F-A286-4656F434003E}"/>
              </a:ext>
            </a:extLst>
          </p:cNvPr>
          <p:cNvSpPr>
            <a:spLocks noGrp="1"/>
          </p:cNvSpPr>
          <p:nvPr>
            <p:ph type="ctrTitle"/>
          </p:nvPr>
        </p:nvSpPr>
        <p:spPr>
          <a:xfrm>
            <a:off x="2366010" y="2242539"/>
            <a:ext cx="7459980" cy="1425924"/>
          </a:xfrm>
        </p:spPr>
        <p:txBody>
          <a:bodyPr>
            <a:normAutofit/>
          </a:bodyPr>
          <a:lstStyle/>
          <a:p>
            <a:r>
              <a:rPr lang="en-US" sz="4600"/>
              <a:t>Revised ABA Standards </a:t>
            </a:r>
            <a:br>
              <a:rPr lang="en-US" sz="4600"/>
            </a:br>
            <a:r>
              <a:rPr lang="en-US" sz="4600"/>
              <a:t>303 (b) &amp; (c)</a:t>
            </a:r>
          </a:p>
        </p:txBody>
      </p:sp>
      <p:sp>
        <p:nvSpPr>
          <p:cNvPr id="3" name="Subtitle 2">
            <a:extLst>
              <a:ext uri="{FF2B5EF4-FFF2-40B4-BE49-F238E27FC236}">
                <a16:creationId xmlns:a16="http://schemas.microsoft.com/office/drawing/2014/main" id="{5184FFD9-FA2C-2C4C-9984-CCBC236AE4DC}"/>
              </a:ext>
            </a:extLst>
          </p:cNvPr>
          <p:cNvSpPr>
            <a:spLocks noGrp="1"/>
          </p:cNvSpPr>
          <p:nvPr>
            <p:ph type="subTitle" idx="1"/>
          </p:nvPr>
        </p:nvSpPr>
        <p:spPr>
          <a:xfrm>
            <a:off x="2366010" y="3884037"/>
            <a:ext cx="7459980" cy="468888"/>
          </a:xfrm>
        </p:spPr>
        <p:txBody>
          <a:bodyPr>
            <a:normAutofit fontScale="25000" lnSpcReduction="20000"/>
          </a:bodyPr>
          <a:lstStyle/>
          <a:p>
            <a:r>
              <a:rPr lang="en-US" sz="4800" dirty="0"/>
              <a:t>Professional Identify Formation </a:t>
            </a:r>
          </a:p>
          <a:p>
            <a:r>
              <a:rPr lang="en-US" sz="4800" dirty="0"/>
              <a:t>Bias, Cross Cultural Competency, and Racism</a:t>
            </a:r>
          </a:p>
          <a:p>
            <a:r>
              <a:rPr lang="en-US" sz="4800" dirty="0"/>
              <a:t>Shailini J. George, Suffolk University Law School</a:t>
            </a:r>
          </a:p>
          <a:p>
            <a:r>
              <a:rPr lang="en-US" sz="4800" dirty="0">
                <a:hlinkClick r:id="rId3"/>
              </a:rPr>
              <a:t>sgeorge@suffolk.edu</a:t>
            </a:r>
            <a:r>
              <a:rPr lang="en-US" sz="4800" dirty="0"/>
              <a:t> </a:t>
            </a:r>
          </a:p>
          <a:p>
            <a:endParaRPr lang="en-US" sz="600" dirty="0"/>
          </a:p>
        </p:txBody>
      </p:sp>
      <p:cxnSp>
        <p:nvCxnSpPr>
          <p:cNvPr id="46" name="Straight Connector 38">
            <a:extLst>
              <a:ext uri="{FF2B5EF4-FFF2-40B4-BE49-F238E27FC236}">
                <a16:creationId xmlns:a16="http://schemas.microsoft.com/office/drawing/2014/main" id="{16FC4A39-71B0-433B-AB94-CBFFA0DF90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2605" y="3792064"/>
            <a:ext cx="2586790" cy="0"/>
          </a:xfrm>
          <a:prstGeom prst="line">
            <a:avLst/>
          </a:prstGeom>
          <a:ln w="22225">
            <a:solidFill>
              <a:srgbClr val="56B3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400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41BE5-7E23-214E-BC0B-51EFC0CF02F0}"/>
              </a:ext>
            </a:extLst>
          </p:cNvPr>
          <p:cNvSpPr>
            <a:spLocks noGrp="1"/>
          </p:cNvSpPr>
          <p:nvPr>
            <p:ph type="title"/>
          </p:nvPr>
        </p:nvSpPr>
        <p:spPr/>
        <p:txBody>
          <a:bodyPr/>
          <a:lstStyle/>
          <a:p>
            <a:pPr algn="ctr"/>
            <a:r>
              <a:rPr lang="en-US" dirty="0"/>
              <a:t>Understanding the Journey</a:t>
            </a:r>
          </a:p>
        </p:txBody>
      </p:sp>
      <p:sp>
        <p:nvSpPr>
          <p:cNvPr id="3" name="Content Placeholder 2">
            <a:extLst>
              <a:ext uri="{FF2B5EF4-FFF2-40B4-BE49-F238E27FC236}">
                <a16:creationId xmlns:a16="http://schemas.microsoft.com/office/drawing/2014/main" id="{92980032-0FC7-F547-BFF1-E7D0A9804714}"/>
              </a:ext>
            </a:extLst>
          </p:cNvPr>
          <p:cNvSpPr>
            <a:spLocks noGrp="1"/>
          </p:cNvSpPr>
          <p:nvPr>
            <p:ph idx="1"/>
          </p:nvPr>
        </p:nvSpPr>
        <p:spPr>
          <a:xfrm>
            <a:off x="157162" y="1709738"/>
            <a:ext cx="11844338" cy="4351338"/>
          </a:xfrm>
        </p:spPr>
        <p:txBody>
          <a:bodyPr/>
          <a:lstStyle/>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t>A more complete way to see it</a:t>
            </a:r>
          </a:p>
        </p:txBody>
      </p:sp>
      <p:sp>
        <p:nvSpPr>
          <p:cNvPr id="5" name="Rectangle 4">
            <a:extLst>
              <a:ext uri="{FF2B5EF4-FFF2-40B4-BE49-F238E27FC236}">
                <a16:creationId xmlns:a16="http://schemas.microsoft.com/office/drawing/2014/main" id="{20B36370-1935-DD49-A5E5-92B04F0C958B}"/>
              </a:ext>
            </a:extLst>
          </p:cNvPr>
          <p:cNvSpPr/>
          <p:nvPr/>
        </p:nvSpPr>
        <p:spPr>
          <a:xfrm>
            <a:off x="2235811" y="2651127"/>
            <a:ext cx="1647831" cy="892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1L</a:t>
            </a:r>
          </a:p>
        </p:txBody>
      </p:sp>
      <p:sp>
        <p:nvSpPr>
          <p:cNvPr id="6" name="Rectangle 5">
            <a:extLst>
              <a:ext uri="{FF2B5EF4-FFF2-40B4-BE49-F238E27FC236}">
                <a16:creationId xmlns:a16="http://schemas.microsoft.com/office/drawing/2014/main" id="{038E5303-EFCB-BA45-AD65-E4B71A51D83F}"/>
              </a:ext>
            </a:extLst>
          </p:cNvPr>
          <p:cNvSpPr/>
          <p:nvPr/>
        </p:nvSpPr>
        <p:spPr>
          <a:xfrm>
            <a:off x="5169938" y="2668589"/>
            <a:ext cx="1928816" cy="977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2L</a:t>
            </a:r>
          </a:p>
        </p:txBody>
      </p:sp>
      <p:sp>
        <p:nvSpPr>
          <p:cNvPr id="7" name="Rectangle 6">
            <a:extLst>
              <a:ext uri="{FF2B5EF4-FFF2-40B4-BE49-F238E27FC236}">
                <a16:creationId xmlns:a16="http://schemas.microsoft.com/office/drawing/2014/main" id="{97AF7BF6-9058-C047-8B99-132D38F2C8E2}"/>
              </a:ext>
            </a:extLst>
          </p:cNvPr>
          <p:cNvSpPr/>
          <p:nvPr/>
        </p:nvSpPr>
        <p:spPr>
          <a:xfrm flipH="1">
            <a:off x="8410824" y="2607670"/>
            <a:ext cx="1624012" cy="977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3L</a:t>
            </a:r>
          </a:p>
        </p:txBody>
      </p:sp>
      <p:sp>
        <p:nvSpPr>
          <p:cNvPr id="4" name="Rectangle 3">
            <a:extLst>
              <a:ext uri="{FF2B5EF4-FFF2-40B4-BE49-F238E27FC236}">
                <a16:creationId xmlns:a16="http://schemas.microsoft.com/office/drawing/2014/main" id="{8E6A1C6D-33CE-EA41-AD1D-9FBBAECB7CF3}"/>
              </a:ext>
            </a:extLst>
          </p:cNvPr>
          <p:cNvSpPr/>
          <p:nvPr/>
        </p:nvSpPr>
        <p:spPr>
          <a:xfrm>
            <a:off x="748145" y="1765302"/>
            <a:ext cx="10605655" cy="914400"/>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Framework</a:t>
            </a:r>
          </a:p>
        </p:txBody>
      </p:sp>
      <p:sp>
        <p:nvSpPr>
          <p:cNvPr id="8" name="Rectangle 7">
            <a:extLst>
              <a:ext uri="{FF2B5EF4-FFF2-40B4-BE49-F238E27FC236}">
                <a16:creationId xmlns:a16="http://schemas.microsoft.com/office/drawing/2014/main" id="{5D916432-B727-7648-8CC2-FCD6EA16DC81}"/>
              </a:ext>
            </a:extLst>
          </p:cNvPr>
          <p:cNvSpPr/>
          <p:nvPr/>
        </p:nvSpPr>
        <p:spPr>
          <a:xfrm>
            <a:off x="748145" y="2655608"/>
            <a:ext cx="1505707" cy="97789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Before matriculation</a:t>
            </a:r>
          </a:p>
        </p:txBody>
      </p:sp>
      <p:sp>
        <p:nvSpPr>
          <p:cNvPr id="9" name="Rectangle 8">
            <a:extLst>
              <a:ext uri="{FF2B5EF4-FFF2-40B4-BE49-F238E27FC236}">
                <a16:creationId xmlns:a16="http://schemas.microsoft.com/office/drawing/2014/main" id="{0A34B416-81DD-E94E-B3FA-440EE091E622}"/>
              </a:ext>
            </a:extLst>
          </p:cNvPr>
          <p:cNvSpPr/>
          <p:nvPr/>
        </p:nvSpPr>
        <p:spPr>
          <a:xfrm>
            <a:off x="2250571" y="3562353"/>
            <a:ext cx="1624013" cy="9614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Outside </a:t>
            </a:r>
          </a:p>
          <a:p>
            <a:pPr algn="ctr"/>
            <a:r>
              <a:rPr lang="en-US" dirty="0"/>
              <a:t>experiences</a:t>
            </a:r>
          </a:p>
        </p:txBody>
      </p:sp>
      <p:sp>
        <p:nvSpPr>
          <p:cNvPr id="10" name="Rectangle 9">
            <a:extLst>
              <a:ext uri="{FF2B5EF4-FFF2-40B4-BE49-F238E27FC236}">
                <a16:creationId xmlns:a16="http://schemas.microsoft.com/office/drawing/2014/main" id="{B340E072-7097-3C4A-8254-10B97B681684}"/>
              </a:ext>
            </a:extLst>
          </p:cNvPr>
          <p:cNvSpPr/>
          <p:nvPr/>
        </p:nvSpPr>
        <p:spPr>
          <a:xfrm>
            <a:off x="748145" y="3602874"/>
            <a:ext cx="1500203" cy="94614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Law school support</a:t>
            </a:r>
          </a:p>
        </p:txBody>
      </p:sp>
      <p:sp>
        <p:nvSpPr>
          <p:cNvPr id="11" name="Rectangle 10">
            <a:extLst>
              <a:ext uri="{FF2B5EF4-FFF2-40B4-BE49-F238E27FC236}">
                <a16:creationId xmlns:a16="http://schemas.microsoft.com/office/drawing/2014/main" id="{EE0E581F-EC29-1D4F-90D9-7A7428D085D3}"/>
              </a:ext>
            </a:extLst>
          </p:cNvPr>
          <p:cNvSpPr/>
          <p:nvPr/>
        </p:nvSpPr>
        <p:spPr>
          <a:xfrm>
            <a:off x="3907452" y="2685949"/>
            <a:ext cx="1252531" cy="977898"/>
          </a:xfrm>
          <a:prstGeom prst="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t>Summer</a:t>
            </a:r>
          </a:p>
        </p:txBody>
      </p:sp>
      <p:sp>
        <p:nvSpPr>
          <p:cNvPr id="12" name="Rectangle 11">
            <a:extLst>
              <a:ext uri="{FF2B5EF4-FFF2-40B4-BE49-F238E27FC236}">
                <a16:creationId xmlns:a16="http://schemas.microsoft.com/office/drawing/2014/main" id="{EA1813C6-45E7-144B-BDB4-285F8EEAB838}"/>
              </a:ext>
            </a:extLst>
          </p:cNvPr>
          <p:cNvSpPr/>
          <p:nvPr/>
        </p:nvSpPr>
        <p:spPr>
          <a:xfrm>
            <a:off x="7110659" y="2650014"/>
            <a:ext cx="1276355" cy="914400"/>
          </a:xfrm>
          <a:prstGeom prst="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t>Summer</a:t>
            </a:r>
          </a:p>
        </p:txBody>
      </p:sp>
      <p:sp>
        <p:nvSpPr>
          <p:cNvPr id="13" name="Rectangle 12">
            <a:extLst>
              <a:ext uri="{FF2B5EF4-FFF2-40B4-BE49-F238E27FC236}">
                <a16:creationId xmlns:a16="http://schemas.microsoft.com/office/drawing/2014/main" id="{37DC7106-015C-EA40-B34A-300B1CC74719}"/>
              </a:ext>
            </a:extLst>
          </p:cNvPr>
          <p:cNvSpPr/>
          <p:nvPr/>
        </p:nvSpPr>
        <p:spPr>
          <a:xfrm>
            <a:off x="3871302" y="3560846"/>
            <a:ext cx="1300167" cy="96296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Law school support</a:t>
            </a:r>
          </a:p>
        </p:txBody>
      </p:sp>
      <p:sp>
        <p:nvSpPr>
          <p:cNvPr id="14" name="Rectangle 13">
            <a:extLst>
              <a:ext uri="{FF2B5EF4-FFF2-40B4-BE49-F238E27FC236}">
                <a16:creationId xmlns:a16="http://schemas.microsoft.com/office/drawing/2014/main" id="{B7C1AF60-FA2F-BC4F-B867-7DBB333B3C2B}"/>
              </a:ext>
            </a:extLst>
          </p:cNvPr>
          <p:cNvSpPr/>
          <p:nvPr/>
        </p:nvSpPr>
        <p:spPr>
          <a:xfrm>
            <a:off x="5169938" y="3562353"/>
            <a:ext cx="1952627" cy="99221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Outside </a:t>
            </a:r>
          </a:p>
          <a:p>
            <a:pPr algn="ctr"/>
            <a:r>
              <a:rPr lang="en-US" dirty="0"/>
              <a:t>experiences</a:t>
            </a:r>
          </a:p>
        </p:txBody>
      </p:sp>
      <p:sp>
        <p:nvSpPr>
          <p:cNvPr id="15" name="Rectangle 14">
            <a:extLst>
              <a:ext uri="{FF2B5EF4-FFF2-40B4-BE49-F238E27FC236}">
                <a16:creationId xmlns:a16="http://schemas.microsoft.com/office/drawing/2014/main" id="{D6B9635C-3CAA-D54A-98CD-30615A256787}"/>
              </a:ext>
            </a:extLst>
          </p:cNvPr>
          <p:cNvSpPr/>
          <p:nvPr/>
        </p:nvSpPr>
        <p:spPr>
          <a:xfrm>
            <a:off x="7098754" y="3560846"/>
            <a:ext cx="1338262" cy="103020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Law school support</a:t>
            </a:r>
          </a:p>
        </p:txBody>
      </p:sp>
      <p:sp>
        <p:nvSpPr>
          <p:cNvPr id="16" name="Rectangle 15">
            <a:extLst>
              <a:ext uri="{FF2B5EF4-FFF2-40B4-BE49-F238E27FC236}">
                <a16:creationId xmlns:a16="http://schemas.microsoft.com/office/drawing/2014/main" id="{87FD1F79-B560-0449-A910-E8554610AAD4}"/>
              </a:ext>
            </a:extLst>
          </p:cNvPr>
          <p:cNvSpPr/>
          <p:nvPr/>
        </p:nvSpPr>
        <p:spPr>
          <a:xfrm>
            <a:off x="8460581" y="3589338"/>
            <a:ext cx="1600201" cy="10064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Outside </a:t>
            </a:r>
          </a:p>
          <a:p>
            <a:pPr algn="ctr"/>
            <a:r>
              <a:rPr lang="en-US" dirty="0"/>
              <a:t>experiences</a:t>
            </a:r>
          </a:p>
        </p:txBody>
      </p:sp>
      <p:sp>
        <p:nvSpPr>
          <p:cNvPr id="17" name="Rectangle 16">
            <a:extLst>
              <a:ext uri="{FF2B5EF4-FFF2-40B4-BE49-F238E27FC236}">
                <a16:creationId xmlns:a16="http://schemas.microsoft.com/office/drawing/2014/main" id="{29E684F8-1521-AF4D-8754-5DAE035EC674}"/>
              </a:ext>
            </a:extLst>
          </p:cNvPr>
          <p:cNvSpPr/>
          <p:nvPr/>
        </p:nvSpPr>
        <p:spPr>
          <a:xfrm>
            <a:off x="10039348" y="2650014"/>
            <a:ext cx="1338262" cy="97789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t>Bar review</a:t>
            </a:r>
          </a:p>
        </p:txBody>
      </p:sp>
      <p:sp>
        <p:nvSpPr>
          <p:cNvPr id="18" name="Rectangle 17">
            <a:extLst>
              <a:ext uri="{FF2B5EF4-FFF2-40B4-BE49-F238E27FC236}">
                <a16:creationId xmlns:a16="http://schemas.microsoft.com/office/drawing/2014/main" id="{41BB3E87-DA51-4440-93C8-C56023737E44}"/>
              </a:ext>
            </a:extLst>
          </p:cNvPr>
          <p:cNvSpPr/>
          <p:nvPr/>
        </p:nvSpPr>
        <p:spPr>
          <a:xfrm>
            <a:off x="10034836" y="3613152"/>
            <a:ext cx="1342773" cy="99694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Law school support</a:t>
            </a:r>
          </a:p>
        </p:txBody>
      </p:sp>
    </p:spTree>
    <p:extLst>
      <p:ext uri="{BB962C8B-B14F-4D97-AF65-F5344CB8AC3E}">
        <p14:creationId xmlns:p14="http://schemas.microsoft.com/office/powerpoint/2010/main" val="418872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18B32-B2BF-574B-8C50-C31E1420ADE5}"/>
              </a:ext>
            </a:extLst>
          </p:cNvPr>
          <p:cNvSpPr>
            <a:spLocks noGrp="1"/>
          </p:cNvSpPr>
          <p:nvPr>
            <p:ph type="title"/>
          </p:nvPr>
        </p:nvSpPr>
        <p:spPr>
          <a:ln>
            <a:solidFill>
              <a:schemeClr val="accent1"/>
            </a:solidFill>
          </a:ln>
        </p:spPr>
        <p:txBody>
          <a:bodyPr/>
          <a:lstStyle/>
          <a:p>
            <a:pPr algn="ctr"/>
            <a:r>
              <a:rPr lang="en-US" b="1" dirty="0">
                <a:solidFill>
                  <a:srgbClr val="002060"/>
                </a:solidFill>
              </a:rPr>
              <a:t>Thinking Enterprise-Wide</a:t>
            </a:r>
          </a:p>
        </p:txBody>
      </p:sp>
      <p:sp>
        <p:nvSpPr>
          <p:cNvPr id="3" name="Content Placeholder 2">
            <a:extLst>
              <a:ext uri="{FF2B5EF4-FFF2-40B4-BE49-F238E27FC236}">
                <a16:creationId xmlns:a16="http://schemas.microsoft.com/office/drawing/2014/main" id="{7FC7F093-37A3-AE41-9AF4-37BCE1DD99BC}"/>
              </a:ext>
            </a:extLst>
          </p:cNvPr>
          <p:cNvSpPr>
            <a:spLocks noGrp="1"/>
          </p:cNvSpPr>
          <p:nvPr>
            <p:ph idx="1"/>
          </p:nvPr>
        </p:nvSpPr>
        <p:spPr/>
        <p:txBody>
          <a:bodyPr/>
          <a:lstStyle/>
          <a:p>
            <a:endParaRPr lang="en-US" dirty="0"/>
          </a:p>
        </p:txBody>
      </p:sp>
      <p:sp>
        <p:nvSpPr>
          <p:cNvPr id="4" name="Oval 3">
            <a:extLst>
              <a:ext uri="{FF2B5EF4-FFF2-40B4-BE49-F238E27FC236}">
                <a16:creationId xmlns:a16="http://schemas.microsoft.com/office/drawing/2014/main" id="{DF0E3812-D32A-B844-8668-62897DFF7A3D}"/>
              </a:ext>
            </a:extLst>
          </p:cNvPr>
          <p:cNvSpPr/>
          <p:nvPr/>
        </p:nvSpPr>
        <p:spPr>
          <a:xfrm>
            <a:off x="5443538" y="4457700"/>
            <a:ext cx="1585912" cy="142875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Curated program</a:t>
            </a:r>
          </a:p>
        </p:txBody>
      </p:sp>
      <p:cxnSp>
        <p:nvCxnSpPr>
          <p:cNvPr id="6" name="Straight Arrow Connector 5">
            <a:extLst>
              <a:ext uri="{FF2B5EF4-FFF2-40B4-BE49-F238E27FC236}">
                <a16:creationId xmlns:a16="http://schemas.microsoft.com/office/drawing/2014/main" id="{E65BDED0-E1D3-BB4D-8B27-CBEAC94A4489}"/>
              </a:ext>
            </a:extLst>
          </p:cNvPr>
          <p:cNvCxnSpPr>
            <a:cxnSpLocks/>
          </p:cNvCxnSpPr>
          <p:nvPr/>
        </p:nvCxnSpPr>
        <p:spPr>
          <a:xfrm flipV="1">
            <a:off x="2028825" y="5575296"/>
            <a:ext cx="3414713" cy="65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21445A8-AB68-AA4E-B7C3-BE44B221FAAB}"/>
              </a:ext>
            </a:extLst>
          </p:cNvPr>
          <p:cNvSpPr/>
          <p:nvPr/>
        </p:nvSpPr>
        <p:spPr>
          <a:xfrm>
            <a:off x="1119188" y="5414962"/>
            <a:ext cx="1564481" cy="642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Orientation</a:t>
            </a:r>
          </a:p>
        </p:txBody>
      </p:sp>
      <p:sp>
        <p:nvSpPr>
          <p:cNvPr id="12" name="Rectangle 11">
            <a:extLst>
              <a:ext uri="{FF2B5EF4-FFF2-40B4-BE49-F238E27FC236}">
                <a16:creationId xmlns:a16="http://schemas.microsoft.com/office/drawing/2014/main" id="{29FD79DA-C21C-364F-ACF6-2CE6C58F6B7E}"/>
              </a:ext>
            </a:extLst>
          </p:cNvPr>
          <p:cNvSpPr/>
          <p:nvPr/>
        </p:nvSpPr>
        <p:spPr>
          <a:xfrm>
            <a:off x="1119187" y="4665661"/>
            <a:ext cx="1366837" cy="614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Career Services </a:t>
            </a:r>
          </a:p>
        </p:txBody>
      </p:sp>
      <p:cxnSp>
        <p:nvCxnSpPr>
          <p:cNvPr id="14" name="Straight Arrow Connector 13">
            <a:extLst>
              <a:ext uri="{FF2B5EF4-FFF2-40B4-BE49-F238E27FC236}">
                <a16:creationId xmlns:a16="http://schemas.microsoft.com/office/drawing/2014/main" id="{B4AB6B19-6AE6-0C42-9AE5-0B9175A32FE8}"/>
              </a:ext>
            </a:extLst>
          </p:cNvPr>
          <p:cNvCxnSpPr>
            <a:cxnSpLocks/>
            <a:stCxn id="12" idx="3"/>
          </p:cNvCxnSpPr>
          <p:nvPr/>
        </p:nvCxnSpPr>
        <p:spPr>
          <a:xfrm flipV="1">
            <a:off x="2486024" y="4972055"/>
            <a:ext cx="2957514" cy="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510D549-9E58-4249-9CAA-B4A07CDB1A1D}"/>
              </a:ext>
            </a:extLst>
          </p:cNvPr>
          <p:cNvSpPr/>
          <p:nvPr/>
        </p:nvSpPr>
        <p:spPr>
          <a:xfrm>
            <a:off x="1228725" y="3931427"/>
            <a:ext cx="1257300" cy="504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Classes</a:t>
            </a:r>
          </a:p>
        </p:txBody>
      </p:sp>
      <p:cxnSp>
        <p:nvCxnSpPr>
          <p:cNvPr id="18" name="Straight Arrow Connector 17">
            <a:extLst>
              <a:ext uri="{FF2B5EF4-FFF2-40B4-BE49-F238E27FC236}">
                <a16:creationId xmlns:a16="http://schemas.microsoft.com/office/drawing/2014/main" id="{665C9EFB-61E3-0248-AF09-3CE4CA9E1234}"/>
              </a:ext>
            </a:extLst>
          </p:cNvPr>
          <p:cNvCxnSpPr>
            <a:cxnSpLocks/>
          </p:cNvCxnSpPr>
          <p:nvPr/>
        </p:nvCxnSpPr>
        <p:spPr>
          <a:xfrm>
            <a:off x="2202657" y="4062412"/>
            <a:ext cx="3240881" cy="842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5CFC2EC-787D-3B4C-A6C8-FB444BCB78A4}"/>
              </a:ext>
            </a:extLst>
          </p:cNvPr>
          <p:cNvSpPr/>
          <p:nvPr/>
        </p:nvSpPr>
        <p:spPr>
          <a:xfrm>
            <a:off x="1147763" y="3291642"/>
            <a:ext cx="1366837" cy="504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Clinics</a:t>
            </a:r>
          </a:p>
        </p:txBody>
      </p:sp>
      <p:sp>
        <p:nvSpPr>
          <p:cNvPr id="27" name="Rectangle 26">
            <a:extLst>
              <a:ext uri="{FF2B5EF4-FFF2-40B4-BE49-F238E27FC236}">
                <a16:creationId xmlns:a16="http://schemas.microsoft.com/office/drawing/2014/main" id="{48ACF6AB-A16A-3548-B147-33B6B6F0575A}"/>
              </a:ext>
            </a:extLst>
          </p:cNvPr>
          <p:cNvSpPr/>
          <p:nvPr/>
        </p:nvSpPr>
        <p:spPr>
          <a:xfrm>
            <a:off x="1504951" y="2557407"/>
            <a:ext cx="1366837" cy="504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Externships</a:t>
            </a:r>
          </a:p>
        </p:txBody>
      </p:sp>
      <p:sp>
        <p:nvSpPr>
          <p:cNvPr id="28" name="Rectangle 27">
            <a:extLst>
              <a:ext uri="{FF2B5EF4-FFF2-40B4-BE49-F238E27FC236}">
                <a16:creationId xmlns:a16="http://schemas.microsoft.com/office/drawing/2014/main" id="{BCE14E70-DCC9-EB42-9056-20F2372B606B}"/>
              </a:ext>
            </a:extLst>
          </p:cNvPr>
          <p:cNvSpPr/>
          <p:nvPr/>
        </p:nvSpPr>
        <p:spPr>
          <a:xfrm>
            <a:off x="2683669" y="1956612"/>
            <a:ext cx="1545430" cy="481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Librarians</a:t>
            </a:r>
          </a:p>
        </p:txBody>
      </p:sp>
      <p:sp>
        <p:nvSpPr>
          <p:cNvPr id="29" name="Rectangle 28">
            <a:extLst>
              <a:ext uri="{FF2B5EF4-FFF2-40B4-BE49-F238E27FC236}">
                <a16:creationId xmlns:a16="http://schemas.microsoft.com/office/drawing/2014/main" id="{1C486D21-B841-5B40-81DD-E72591FEC999}"/>
              </a:ext>
            </a:extLst>
          </p:cNvPr>
          <p:cNvSpPr/>
          <p:nvPr/>
        </p:nvSpPr>
        <p:spPr>
          <a:xfrm>
            <a:off x="4514850" y="1956612"/>
            <a:ext cx="1243013" cy="6007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Academic Support</a:t>
            </a:r>
          </a:p>
        </p:txBody>
      </p:sp>
      <p:sp>
        <p:nvSpPr>
          <p:cNvPr id="30" name="Rectangle 29">
            <a:extLst>
              <a:ext uri="{FF2B5EF4-FFF2-40B4-BE49-F238E27FC236}">
                <a16:creationId xmlns:a16="http://schemas.microsoft.com/office/drawing/2014/main" id="{45A97757-BC15-CE4F-B869-851ACED96CFD}"/>
              </a:ext>
            </a:extLst>
          </p:cNvPr>
          <p:cNvSpPr/>
          <p:nvPr/>
        </p:nvSpPr>
        <p:spPr>
          <a:xfrm>
            <a:off x="6043614" y="1928398"/>
            <a:ext cx="1528762" cy="629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Professional </a:t>
            </a:r>
          </a:p>
          <a:p>
            <a:pPr algn="ctr"/>
            <a:r>
              <a:rPr lang="en-US" dirty="0"/>
              <a:t>Responsibility</a:t>
            </a:r>
          </a:p>
        </p:txBody>
      </p:sp>
      <p:sp>
        <p:nvSpPr>
          <p:cNvPr id="31" name="Rectangle 30">
            <a:extLst>
              <a:ext uri="{FF2B5EF4-FFF2-40B4-BE49-F238E27FC236}">
                <a16:creationId xmlns:a16="http://schemas.microsoft.com/office/drawing/2014/main" id="{626E9951-FA4C-1E4A-80E2-05C8CFC4680D}"/>
              </a:ext>
            </a:extLst>
          </p:cNvPr>
          <p:cNvSpPr/>
          <p:nvPr/>
        </p:nvSpPr>
        <p:spPr>
          <a:xfrm>
            <a:off x="7686676" y="1998720"/>
            <a:ext cx="1545430" cy="629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Outside</a:t>
            </a:r>
          </a:p>
          <a:p>
            <a:pPr algn="ctr"/>
            <a:r>
              <a:rPr lang="en-US" dirty="0"/>
              <a:t>Lectures</a:t>
            </a:r>
          </a:p>
        </p:txBody>
      </p:sp>
      <p:sp>
        <p:nvSpPr>
          <p:cNvPr id="32" name="Rectangle 31">
            <a:extLst>
              <a:ext uri="{FF2B5EF4-FFF2-40B4-BE49-F238E27FC236}">
                <a16:creationId xmlns:a16="http://schemas.microsoft.com/office/drawing/2014/main" id="{ADDFA20E-D4D5-2340-80DF-3ABDFD309284}"/>
              </a:ext>
            </a:extLst>
          </p:cNvPr>
          <p:cNvSpPr/>
          <p:nvPr/>
        </p:nvSpPr>
        <p:spPr>
          <a:xfrm>
            <a:off x="9434513" y="2085976"/>
            <a:ext cx="154543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 Organizations</a:t>
            </a:r>
          </a:p>
        </p:txBody>
      </p:sp>
      <p:sp>
        <p:nvSpPr>
          <p:cNvPr id="33" name="Rectangle 32">
            <a:extLst>
              <a:ext uri="{FF2B5EF4-FFF2-40B4-BE49-F238E27FC236}">
                <a16:creationId xmlns:a16="http://schemas.microsoft.com/office/drawing/2014/main" id="{A8C6FF0A-A631-184B-BDC7-97226D6E6B8C}"/>
              </a:ext>
            </a:extLst>
          </p:cNvPr>
          <p:cNvSpPr/>
          <p:nvPr/>
        </p:nvSpPr>
        <p:spPr>
          <a:xfrm>
            <a:off x="7750962" y="2865439"/>
            <a:ext cx="1390653" cy="672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Internships</a:t>
            </a:r>
          </a:p>
        </p:txBody>
      </p:sp>
      <p:cxnSp>
        <p:nvCxnSpPr>
          <p:cNvPr id="35" name="Straight Arrow Connector 34">
            <a:extLst>
              <a:ext uri="{FF2B5EF4-FFF2-40B4-BE49-F238E27FC236}">
                <a16:creationId xmlns:a16="http://schemas.microsoft.com/office/drawing/2014/main" id="{17626F6D-BEFA-DD4D-9F84-297AEFD7A8B8}"/>
              </a:ext>
            </a:extLst>
          </p:cNvPr>
          <p:cNvCxnSpPr>
            <a:cxnSpLocks/>
          </p:cNvCxnSpPr>
          <p:nvPr/>
        </p:nvCxnSpPr>
        <p:spPr>
          <a:xfrm flipH="1">
            <a:off x="7130054" y="3775788"/>
            <a:ext cx="2399705" cy="1415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DB54086-81AF-4045-9A61-CE9080DD9F57}"/>
              </a:ext>
            </a:extLst>
          </p:cNvPr>
          <p:cNvCxnSpPr>
            <a:cxnSpLocks/>
          </p:cNvCxnSpPr>
          <p:nvPr/>
        </p:nvCxnSpPr>
        <p:spPr>
          <a:xfrm flipH="1">
            <a:off x="6572250" y="2557407"/>
            <a:ext cx="1390653" cy="1878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3F40AD9A-AD9D-1743-BF2B-D4007A7B00C1}"/>
              </a:ext>
            </a:extLst>
          </p:cNvPr>
          <p:cNvSpPr/>
          <p:nvPr/>
        </p:nvSpPr>
        <p:spPr>
          <a:xfrm>
            <a:off x="9380932" y="3260727"/>
            <a:ext cx="173355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Recruiting/job interviews</a:t>
            </a:r>
          </a:p>
        </p:txBody>
      </p:sp>
      <p:sp>
        <p:nvSpPr>
          <p:cNvPr id="43" name="Rectangle 42">
            <a:extLst>
              <a:ext uri="{FF2B5EF4-FFF2-40B4-BE49-F238E27FC236}">
                <a16:creationId xmlns:a16="http://schemas.microsoft.com/office/drawing/2014/main" id="{B696AD5C-180D-AC44-8B33-E3FCE47E913B}"/>
              </a:ext>
            </a:extLst>
          </p:cNvPr>
          <p:cNvSpPr/>
          <p:nvPr/>
        </p:nvSpPr>
        <p:spPr>
          <a:xfrm>
            <a:off x="9434512" y="5172074"/>
            <a:ext cx="1733551" cy="646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 bono work</a:t>
            </a:r>
          </a:p>
        </p:txBody>
      </p:sp>
      <p:sp>
        <p:nvSpPr>
          <p:cNvPr id="45" name="Rectangle 44">
            <a:extLst>
              <a:ext uri="{FF2B5EF4-FFF2-40B4-BE49-F238E27FC236}">
                <a16:creationId xmlns:a16="http://schemas.microsoft.com/office/drawing/2014/main" id="{5E4B143F-32C8-9A43-B192-CCD7BB6DB359}"/>
              </a:ext>
            </a:extLst>
          </p:cNvPr>
          <p:cNvSpPr/>
          <p:nvPr/>
        </p:nvSpPr>
        <p:spPr>
          <a:xfrm>
            <a:off x="9170192" y="4435479"/>
            <a:ext cx="1733551" cy="536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Professional</a:t>
            </a:r>
          </a:p>
          <a:p>
            <a:pPr algn="ctr"/>
            <a:r>
              <a:rPr lang="en-US" dirty="0"/>
              <a:t>events</a:t>
            </a:r>
          </a:p>
        </p:txBody>
      </p:sp>
      <p:cxnSp>
        <p:nvCxnSpPr>
          <p:cNvPr id="47" name="Straight Arrow Connector 46">
            <a:extLst>
              <a:ext uri="{FF2B5EF4-FFF2-40B4-BE49-F238E27FC236}">
                <a16:creationId xmlns:a16="http://schemas.microsoft.com/office/drawing/2014/main" id="{B095DB93-191A-2B48-AC6E-EA14BE7B074F}"/>
              </a:ext>
            </a:extLst>
          </p:cNvPr>
          <p:cNvCxnSpPr/>
          <p:nvPr/>
        </p:nvCxnSpPr>
        <p:spPr>
          <a:xfrm>
            <a:off x="2538416" y="3555989"/>
            <a:ext cx="3081335" cy="1108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9F1E63D-C648-854C-9C74-99173FF8F62D}"/>
              </a:ext>
            </a:extLst>
          </p:cNvPr>
          <p:cNvCxnSpPr/>
          <p:nvPr/>
        </p:nvCxnSpPr>
        <p:spPr>
          <a:xfrm>
            <a:off x="2895604" y="2795588"/>
            <a:ext cx="2862259" cy="1708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CC576B7-69B1-2044-8CEB-5C7F0E04C876}"/>
              </a:ext>
            </a:extLst>
          </p:cNvPr>
          <p:cNvCxnSpPr/>
          <p:nvPr/>
        </p:nvCxnSpPr>
        <p:spPr>
          <a:xfrm>
            <a:off x="4050506" y="2550321"/>
            <a:ext cx="1821657" cy="1885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C6C48C3-573A-BD40-A37F-607914587677}"/>
              </a:ext>
            </a:extLst>
          </p:cNvPr>
          <p:cNvCxnSpPr/>
          <p:nvPr/>
        </p:nvCxnSpPr>
        <p:spPr>
          <a:xfrm>
            <a:off x="5443538" y="2600326"/>
            <a:ext cx="600076" cy="1769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483020D-A3D7-D34E-891E-70105AD0859A}"/>
              </a:ext>
            </a:extLst>
          </p:cNvPr>
          <p:cNvCxnSpPr>
            <a:cxnSpLocks/>
            <a:stCxn id="30" idx="2"/>
          </p:cNvCxnSpPr>
          <p:nvPr/>
        </p:nvCxnSpPr>
        <p:spPr>
          <a:xfrm flipH="1">
            <a:off x="6319839" y="2557407"/>
            <a:ext cx="488156" cy="1812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0B4C8B8-292B-E34E-AAD0-91B80022A0DB}"/>
              </a:ext>
            </a:extLst>
          </p:cNvPr>
          <p:cNvCxnSpPr>
            <a:cxnSpLocks/>
          </p:cNvCxnSpPr>
          <p:nvPr/>
        </p:nvCxnSpPr>
        <p:spPr>
          <a:xfrm flipH="1">
            <a:off x="6975875" y="2776543"/>
            <a:ext cx="3177778" cy="2036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ACD1135-39BE-6F4D-BD14-DFE778D46B37}"/>
              </a:ext>
            </a:extLst>
          </p:cNvPr>
          <p:cNvCxnSpPr/>
          <p:nvPr/>
        </p:nvCxnSpPr>
        <p:spPr>
          <a:xfrm flipH="1">
            <a:off x="6858001" y="3137908"/>
            <a:ext cx="1531738" cy="1433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BB7C41F-7228-4E45-A46A-515DE605D013}"/>
              </a:ext>
            </a:extLst>
          </p:cNvPr>
          <p:cNvCxnSpPr>
            <a:stCxn id="45" idx="1"/>
          </p:cNvCxnSpPr>
          <p:nvPr/>
        </p:nvCxnSpPr>
        <p:spPr>
          <a:xfrm flipH="1">
            <a:off x="7027065" y="4703767"/>
            <a:ext cx="2143127" cy="791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D84EAF8-99E7-1D40-8388-B76E1C08C47A}"/>
              </a:ext>
            </a:extLst>
          </p:cNvPr>
          <p:cNvCxnSpPr/>
          <p:nvPr/>
        </p:nvCxnSpPr>
        <p:spPr>
          <a:xfrm flipH="1">
            <a:off x="7027065" y="5608239"/>
            <a:ext cx="2407448" cy="32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8B61DA1-790F-D94D-A823-1DC415773DD1}"/>
              </a:ext>
            </a:extLst>
          </p:cNvPr>
          <p:cNvSpPr/>
          <p:nvPr/>
        </p:nvSpPr>
        <p:spPr>
          <a:xfrm>
            <a:off x="3187544" y="2668589"/>
            <a:ext cx="1497324" cy="64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Dean of Students</a:t>
            </a:r>
          </a:p>
        </p:txBody>
      </p:sp>
      <p:cxnSp>
        <p:nvCxnSpPr>
          <p:cNvPr id="8" name="Straight Arrow Connector 7">
            <a:extLst>
              <a:ext uri="{FF2B5EF4-FFF2-40B4-BE49-F238E27FC236}">
                <a16:creationId xmlns:a16="http://schemas.microsoft.com/office/drawing/2014/main" id="{F2B8449F-2DF6-0941-B623-1BE37853E61B}"/>
              </a:ext>
            </a:extLst>
          </p:cNvPr>
          <p:cNvCxnSpPr>
            <a:cxnSpLocks/>
          </p:cNvCxnSpPr>
          <p:nvPr/>
        </p:nvCxnSpPr>
        <p:spPr>
          <a:xfrm>
            <a:off x="4514850" y="3385277"/>
            <a:ext cx="1243013" cy="1115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87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dissolv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dissolv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dissolv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dissolv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dissolve">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dissolv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dissolve">
                                      <p:cBhvr>
                                        <p:cTn id="66" dur="500"/>
                                        <p:tgtEl>
                                          <p:spTgt spid="42"/>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dissolve">
                                      <p:cBhvr>
                                        <p:cTn id="71" dur="5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dissolve">
                                      <p:cBhvr>
                                        <p:cTn id="76" dur="500"/>
                                        <p:tgtEl>
                                          <p:spTgt spid="43"/>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additive="base">
                                        <p:cTn id="81" dur="500" fill="hold"/>
                                        <p:tgtEl>
                                          <p:spTgt spid="4"/>
                                        </p:tgtEl>
                                        <p:attrNameLst>
                                          <p:attrName>ppt_x</p:attrName>
                                        </p:attrNameLst>
                                      </p:cBhvr>
                                      <p:tavLst>
                                        <p:tav tm="0">
                                          <p:val>
                                            <p:strVal val="#ppt_x"/>
                                          </p:val>
                                        </p:tav>
                                        <p:tav tm="100000">
                                          <p:val>
                                            <p:strVal val="#ppt_x"/>
                                          </p:val>
                                        </p:tav>
                                      </p:tavLst>
                                    </p:anim>
                                    <p:anim calcmode="lin" valueType="num">
                                      <p:cBhvr additive="base">
                                        <p:cTn id="8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6" grpId="0" animBg="1"/>
      <p:bldP spid="25" grpId="0" animBg="1"/>
      <p:bldP spid="27" grpId="0" animBg="1"/>
      <p:bldP spid="28" grpId="0" animBg="1"/>
      <p:bldP spid="29" grpId="0" animBg="1"/>
      <p:bldP spid="30" grpId="0" animBg="1"/>
      <p:bldP spid="31" grpId="0" animBg="1"/>
      <p:bldP spid="32" grpId="0" animBg="1"/>
      <p:bldP spid="33" grpId="0" animBg="1"/>
      <p:bldP spid="42" grpId="0" animBg="1"/>
      <p:bldP spid="43" grpId="0" animBg="1"/>
      <p:bldP spid="45"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F9E0-5F99-2447-AE4F-856BD0B7D346}"/>
              </a:ext>
            </a:extLst>
          </p:cNvPr>
          <p:cNvSpPr>
            <a:spLocks noGrp="1"/>
          </p:cNvSpPr>
          <p:nvPr>
            <p:ph type="title"/>
          </p:nvPr>
        </p:nvSpPr>
        <p:spPr>
          <a:solidFill>
            <a:schemeClr val="bg1"/>
          </a:solidFill>
          <a:ln>
            <a:solidFill>
              <a:schemeClr val="accent6"/>
            </a:solidFill>
          </a:ln>
        </p:spPr>
        <p:txBody>
          <a:bodyPr/>
          <a:lstStyle/>
          <a:p>
            <a:r>
              <a:rPr lang="en-US" b="1" dirty="0">
                <a:solidFill>
                  <a:schemeClr val="accent1"/>
                </a:solidFill>
                <a:latin typeface="Calibri" panose="020F0502020204030204" pitchFamily="34" charset="0"/>
                <a:cs typeface="Calibri" panose="020F0502020204030204" pitchFamily="34" charset="0"/>
              </a:rPr>
              <a:t>Thinking Big and Small</a:t>
            </a:r>
          </a:p>
        </p:txBody>
      </p:sp>
      <p:sp>
        <p:nvSpPr>
          <p:cNvPr id="4" name="Text Placeholder 3">
            <a:extLst>
              <a:ext uri="{FF2B5EF4-FFF2-40B4-BE49-F238E27FC236}">
                <a16:creationId xmlns:a16="http://schemas.microsoft.com/office/drawing/2014/main" id="{FF4BF253-B78D-6A4F-812A-E36EDB2C5765}"/>
              </a:ext>
            </a:extLst>
          </p:cNvPr>
          <p:cNvSpPr>
            <a:spLocks noGrp="1"/>
          </p:cNvSpPr>
          <p:nvPr>
            <p:ph type="body" sz="quarter" idx="1"/>
          </p:nvPr>
        </p:nvSpPr>
        <p:spPr/>
        <p:txBody>
          <a:bodyPr>
            <a:normAutofit/>
          </a:bodyPr>
          <a:lstStyle/>
          <a:p>
            <a:r>
              <a:rPr lang="en-US" sz="3200" dirty="0">
                <a:solidFill>
                  <a:schemeClr val="accent1"/>
                </a:solidFill>
              </a:rPr>
              <a:t>Easier to implement:</a:t>
            </a:r>
          </a:p>
        </p:txBody>
      </p:sp>
      <p:sp>
        <p:nvSpPr>
          <p:cNvPr id="5" name="Content Placeholder 4">
            <a:extLst>
              <a:ext uri="{FF2B5EF4-FFF2-40B4-BE49-F238E27FC236}">
                <a16:creationId xmlns:a16="http://schemas.microsoft.com/office/drawing/2014/main" id="{400B9BCD-07AF-664C-BACC-938F295C492F}"/>
              </a:ext>
            </a:extLst>
          </p:cNvPr>
          <p:cNvSpPr>
            <a:spLocks noGrp="1"/>
          </p:cNvSpPr>
          <p:nvPr>
            <p:ph sz="half" idx="2"/>
          </p:nvPr>
        </p:nvSpPr>
        <p:spPr>
          <a:ln>
            <a:noFill/>
          </a:ln>
        </p:spPr>
        <p:txBody>
          <a:bodyPr/>
          <a:lstStyle/>
          <a:p>
            <a:endParaRPr lang="en-US" sz="2400" dirty="0"/>
          </a:p>
          <a:p>
            <a:r>
              <a:rPr lang="en-US" sz="2400" dirty="0">
                <a:solidFill>
                  <a:srgbClr val="0070C0"/>
                </a:solidFill>
              </a:rPr>
              <a:t>Orientation module</a:t>
            </a:r>
          </a:p>
          <a:p>
            <a:r>
              <a:rPr lang="en-US" sz="2400" dirty="0">
                <a:solidFill>
                  <a:srgbClr val="0070C0"/>
                </a:solidFill>
              </a:rPr>
              <a:t>Lawyering Skills module</a:t>
            </a:r>
          </a:p>
          <a:p>
            <a:r>
              <a:rPr lang="en-US" sz="2400" dirty="0">
                <a:solidFill>
                  <a:srgbClr val="0070C0"/>
                </a:solidFill>
              </a:rPr>
              <a:t>Doctrinal module </a:t>
            </a:r>
          </a:p>
          <a:p>
            <a:r>
              <a:rPr lang="en-US" sz="2400" dirty="0">
                <a:solidFill>
                  <a:srgbClr val="0070C0"/>
                </a:solidFill>
              </a:rPr>
              <a:t>CSO</a:t>
            </a:r>
          </a:p>
          <a:p>
            <a:r>
              <a:rPr lang="en-US" sz="2400" dirty="0">
                <a:solidFill>
                  <a:srgbClr val="0070C0"/>
                </a:solidFill>
              </a:rPr>
              <a:t>Workshop/lectures</a:t>
            </a:r>
          </a:p>
          <a:p>
            <a:r>
              <a:rPr lang="en-US" sz="2400" dirty="0">
                <a:solidFill>
                  <a:srgbClr val="0070C0"/>
                </a:solidFill>
              </a:rPr>
              <a:t>Maximize existing clinic/externship materials</a:t>
            </a:r>
          </a:p>
          <a:p>
            <a:pPr marL="0" indent="0">
              <a:buNone/>
            </a:pPr>
            <a:endParaRPr lang="en-US" dirty="0"/>
          </a:p>
        </p:txBody>
      </p:sp>
      <p:sp>
        <p:nvSpPr>
          <p:cNvPr id="6" name="Text Placeholder 5">
            <a:extLst>
              <a:ext uri="{FF2B5EF4-FFF2-40B4-BE49-F238E27FC236}">
                <a16:creationId xmlns:a16="http://schemas.microsoft.com/office/drawing/2014/main" id="{D8A0DD31-1FA2-5744-A3DB-89336ACDEE69}"/>
              </a:ext>
            </a:extLst>
          </p:cNvPr>
          <p:cNvSpPr>
            <a:spLocks noGrp="1"/>
          </p:cNvSpPr>
          <p:nvPr>
            <p:ph type="body" idx="3"/>
          </p:nvPr>
        </p:nvSpPr>
        <p:spPr/>
        <p:txBody>
          <a:bodyPr>
            <a:noAutofit/>
          </a:bodyPr>
          <a:lstStyle/>
          <a:p>
            <a:r>
              <a:rPr lang="en-US" sz="3200" dirty="0">
                <a:solidFill>
                  <a:schemeClr val="accent1"/>
                </a:solidFill>
              </a:rPr>
              <a:t>More planning to implement:</a:t>
            </a:r>
          </a:p>
        </p:txBody>
      </p:sp>
      <p:sp>
        <p:nvSpPr>
          <p:cNvPr id="7" name="Content Placeholder 6">
            <a:extLst>
              <a:ext uri="{FF2B5EF4-FFF2-40B4-BE49-F238E27FC236}">
                <a16:creationId xmlns:a16="http://schemas.microsoft.com/office/drawing/2014/main" id="{62C53D0A-66B9-6349-938F-0A1302037A9A}"/>
              </a:ext>
            </a:extLst>
          </p:cNvPr>
          <p:cNvSpPr>
            <a:spLocks noGrp="1"/>
          </p:cNvSpPr>
          <p:nvPr>
            <p:ph sz="quarter" idx="4"/>
          </p:nvPr>
        </p:nvSpPr>
        <p:spPr/>
        <p:txBody>
          <a:bodyPr/>
          <a:lstStyle/>
          <a:p>
            <a:endParaRPr lang="en-US" sz="2400" dirty="0"/>
          </a:p>
          <a:p>
            <a:r>
              <a:rPr lang="en-US" sz="2400" dirty="0">
                <a:solidFill>
                  <a:srgbClr val="0070C0"/>
                </a:solidFill>
              </a:rPr>
              <a:t>1L PIF course </a:t>
            </a:r>
          </a:p>
          <a:p>
            <a:pPr lvl="1"/>
            <a:r>
              <a:rPr lang="en-US" dirty="0">
                <a:solidFill>
                  <a:srgbClr val="0070C0"/>
                </a:solidFill>
              </a:rPr>
              <a:t>Covering standards 303 (b) and (c)</a:t>
            </a:r>
          </a:p>
          <a:p>
            <a:r>
              <a:rPr lang="en-US" sz="2400" dirty="0">
                <a:solidFill>
                  <a:srgbClr val="0070C0"/>
                </a:solidFill>
              </a:rPr>
              <a:t>Professional Responsibility</a:t>
            </a:r>
          </a:p>
          <a:p>
            <a:r>
              <a:rPr lang="en-US" sz="2400" dirty="0">
                <a:solidFill>
                  <a:srgbClr val="0070C0"/>
                </a:solidFill>
              </a:rPr>
              <a:t>Guided Reflections after 1L and 2L summer</a:t>
            </a:r>
          </a:p>
          <a:p>
            <a:r>
              <a:rPr lang="en-US" sz="2400" dirty="0">
                <a:solidFill>
                  <a:srgbClr val="0070C0"/>
                </a:solidFill>
              </a:rPr>
              <a:t>Portfolio/File/Exit Interview</a:t>
            </a:r>
          </a:p>
          <a:p>
            <a:r>
              <a:rPr lang="en-US" sz="2400" dirty="0">
                <a:solidFill>
                  <a:srgbClr val="0070C0"/>
                </a:solidFill>
              </a:rPr>
              <a:t>Upper-level courses</a:t>
            </a:r>
          </a:p>
          <a:p>
            <a:pPr marL="0" indent="0">
              <a:buNone/>
            </a:pPr>
            <a:endParaRPr lang="en-US" dirty="0"/>
          </a:p>
        </p:txBody>
      </p:sp>
    </p:spTree>
    <p:extLst>
      <p:ext uri="{BB962C8B-B14F-4D97-AF65-F5344CB8AC3E}">
        <p14:creationId xmlns:p14="http://schemas.microsoft.com/office/powerpoint/2010/main" val="26689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Effect transition="in" filter="fade">
                                      <p:cBhvr>
                                        <p:cTn id="56" dur="1000"/>
                                        <p:tgtEl>
                                          <p:spTgt spid="6">
                                            <p:txEl>
                                              <p:pRg st="0" end="0"/>
                                            </p:txEl>
                                          </p:spTgt>
                                        </p:tgtEl>
                                      </p:cBhvr>
                                    </p:animEffect>
                                    <p:anim calcmode="lin" valueType="num">
                                      <p:cBhvr>
                                        <p:cTn id="5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animEffect transition="in" filter="fade">
                                      <p:cBhvr>
                                        <p:cTn id="63" dur="1000"/>
                                        <p:tgtEl>
                                          <p:spTgt spid="7">
                                            <p:txEl>
                                              <p:pRg st="1" end="1"/>
                                            </p:txEl>
                                          </p:spTgt>
                                        </p:tgtEl>
                                      </p:cBhvr>
                                    </p:animEffect>
                                    <p:anim calcmode="lin" valueType="num">
                                      <p:cBhvr>
                                        <p:cTn id="6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1" end="1"/>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7">
                                            <p:txEl>
                                              <p:pRg st="2" end="2"/>
                                            </p:txEl>
                                          </p:spTgt>
                                        </p:tgtEl>
                                        <p:attrNameLst>
                                          <p:attrName>style.visibility</p:attrName>
                                        </p:attrNameLst>
                                      </p:cBhvr>
                                      <p:to>
                                        <p:strVal val="visible"/>
                                      </p:to>
                                    </p:set>
                                    <p:animEffect transition="in" filter="fade">
                                      <p:cBhvr>
                                        <p:cTn id="68" dur="1000"/>
                                        <p:tgtEl>
                                          <p:spTgt spid="7">
                                            <p:txEl>
                                              <p:pRg st="2" end="2"/>
                                            </p:txEl>
                                          </p:spTgt>
                                        </p:tgtEl>
                                      </p:cBhvr>
                                    </p:animEffect>
                                    <p:anim calcmode="lin" valueType="num">
                                      <p:cBhvr>
                                        <p:cTn id="6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7">
                                            <p:txEl>
                                              <p:pRg st="3" end="3"/>
                                            </p:txEl>
                                          </p:spTgt>
                                        </p:tgtEl>
                                        <p:attrNameLst>
                                          <p:attrName>style.visibility</p:attrName>
                                        </p:attrNameLst>
                                      </p:cBhvr>
                                      <p:to>
                                        <p:strVal val="visible"/>
                                      </p:to>
                                    </p:set>
                                    <p:animEffect transition="in" filter="fade">
                                      <p:cBhvr>
                                        <p:cTn id="75" dur="1000"/>
                                        <p:tgtEl>
                                          <p:spTgt spid="7">
                                            <p:txEl>
                                              <p:pRg st="3" end="3"/>
                                            </p:txEl>
                                          </p:spTgt>
                                        </p:tgtEl>
                                      </p:cBhvr>
                                    </p:animEffect>
                                    <p:anim calcmode="lin" valueType="num">
                                      <p:cBhvr>
                                        <p:cTn id="7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7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7">
                                            <p:txEl>
                                              <p:pRg st="4" end="4"/>
                                            </p:txEl>
                                          </p:spTgt>
                                        </p:tgtEl>
                                        <p:attrNameLst>
                                          <p:attrName>style.visibility</p:attrName>
                                        </p:attrNameLst>
                                      </p:cBhvr>
                                      <p:to>
                                        <p:strVal val="visible"/>
                                      </p:to>
                                    </p:set>
                                    <p:animEffect transition="in" filter="fade">
                                      <p:cBhvr>
                                        <p:cTn id="82" dur="1000"/>
                                        <p:tgtEl>
                                          <p:spTgt spid="7">
                                            <p:txEl>
                                              <p:pRg st="4" end="4"/>
                                            </p:txEl>
                                          </p:spTgt>
                                        </p:tgtEl>
                                      </p:cBhvr>
                                    </p:animEffect>
                                    <p:anim calcmode="lin" valueType="num">
                                      <p:cBhvr>
                                        <p:cTn id="8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8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7">
                                            <p:txEl>
                                              <p:pRg st="5" end="5"/>
                                            </p:txEl>
                                          </p:spTgt>
                                        </p:tgtEl>
                                        <p:attrNameLst>
                                          <p:attrName>style.visibility</p:attrName>
                                        </p:attrNameLst>
                                      </p:cBhvr>
                                      <p:to>
                                        <p:strVal val="visible"/>
                                      </p:to>
                                    </p:set>
                                    <p:animEffect transition="in" filter="fade">
                                      <p:cBhvr>
                                        <p:cTn id="89" dur="1000"/>
                                        <p:tgtEl>
                                          <p:spTgt spid="7">
                                            <p:txEl>
                                              <p:pRg st="5" end="5"/>
                                            </p:txEl>
                                          </p:spTgt>
                                        </p:tgtEl>
                                      </p:cBhvr>
                                    </p:animEffect>
                                    <p:anim calcmode="lin" valueType="num">
                                      <p:cBhvr>
                                        <p:cTn id="9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7">
                                            <p:txEl>
                                              <p:pRg st="6" end="6"/>
                                            </p:txEl>
                                          </p:spTgt>
                                        </p:tgtEl>
                                        <p:attrNameLst>
                                          <p:attrName>style.visibility</p:attrName>
                                        </p:attrNameLst>
                                      </p:cBhvr>
                                      <p:to>
                                        <p:strVal val="visible"/>
                                      </p:to>
                                    </p:set>
                                    <p:animEffect transition="in" filter="fade">
                                      <p:cBhvr>
                                        <p:cTn id="96" dur="1000"/>
                                        <p:tgtEl>
                                          <p:spTgt spid="7">
                                            <p:txEl>
                                              <p:pRg st="6" end="6"/>
                                            </p:txEl>
                                          </p:spTgt>
                                        </p:tgtEl>
                                      </p:cBhvr>
                                    </p:animEffect>
                                    <p:anim calcmode="lin" valueType="num">
                                      <p:cBhvr>
                                        <p:cTn id="9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9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ulti-coloured dialogue boxes">
            <a:extLst>
              <a:ext uri="{FF2B5EF4-FFF2-40B4-BE49-F238E27FC236}">
                <a16:creationId xmlns:a16="http://schemas.microsoft.com/office/drawing/2014/main" id="{9FFA9944-CD88-4097-E320-F9521AACD0FD}"/>
              </a:ext>
            </a:extLst>
          </p:cNvPr>
          <p:cNvPicPr>
            <a:picLocks noChangeAspect="1"/>
          </p:cNvPicPr>
          <p:nvPr/>
        </p:nvPicPr>
        <p:blipFill rotWithShape="1">
          <a:blip r:embed="rId2"/>
          <a:srcRect r="2042" b="2"/>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BEF8E4C3-F2BA-86E1-CC59-D39BDEB0ADC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100" dirty="0"/>
              <a:t>comments, questions, feedback?</a:t>
            </a:r>
            <a:br>
              <a:rPr lang="en-US" sz="3100" dirty="0"/>
            </a:br>
            <a:br>
              <a:rPr lang="en-US" sz="4800" dirty="0"/>
            </a:br>
            <a:r>
              <a:rPr lang="en-US" sz="2700" dirty="0">
                <a:hlinkClick r:id="rId3"/>
              </a:rPr>
              <a:t>sgeorge@suffolk.edu</a:t>
            </a:r>
            <a:br>
              <a:rPr lang="en-US" sz="2700" dirty="0"/>
            </a:br>
            <a:r>
              <a:rPr lang="en-US" sz="2700" dirty="0"/>
              <a:t>781.856.3133</a:t>
            </a:r>
            <a:br>
              <a:rPr lang="en-US" sz="4800" dirty="0"/>
            </a:br>
            <a:endParaRPr lang="en-US" sz="4800" dirty="0"/>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18011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9B0372-85DA-D04F-A3C1-CE459BD76D4A}"/>
              </a:ext>
            </a:extLst>
          </p:cNvPr>
          <p:cNvSpPr>
            <a:spLocks noGrp="1"/>
          </p:cNvSpPr>
          <p:nvPr>
            <p:ph type="title"/>
          </p:nvPr>
        </p:nvSpPr>
        <p:spPr>
          <a:xfrm>
            <a:off x="838200" y="631825"/>
            <a:ext cx="10515600" cy="1325563"/>
          </a:xfrm>
        </p:spPr>
        <p:txBody>
          <a:bodyPr>
            <a:normAutofit/>
          </a:bodyPr>
          <a:lstStyle/>
          <a:p>
            <a:r>
              <a:rPr lang="en-US"/>
              <a:t>303 (b) &amp; (c)</a:t>
            </a:r>
          </a:p>
        </p:txBody>
      </p:sp>
      <p:sp>
        <p:nvSpPr>
          <p:cNvPr id="3" name="Content Placeholder 2">
            <a:extLst>
              <a:ext uri="{FF2B5EF4-FFF2-40B4-BE49-F238E27FC236}">
                <a16:creationId xmlns:a16="http://schemas.microsoft.com/office/drawing/2014/main" id="{9963A815-5BC9-7C43-9730-D6A2ED32D708}"/>
              </a:ext>
            </a:extLst>
          </p:cNvPr>
          <p:cNvSpPr>
            <a:spLocks noGrp="1"/>
          </p:cNvSpPr>
          <p:nvPr>
            <p:ph idx="1"/>
          </p:nvPr>
        </p:nvSpPr>
        <p:spPr>
          <a:xfrm>
            <a:off x="838200" y="2057400"/>
            <a:ext cx="10515600" cy="3871762"/>
          </a:xfrm>
        </p:spPr>
        <p:txBody>
          <a:bodyPr>
            <a:normAutofit fontScale="92500" lnSpcReduction="10000"/>
          </a:bodyPr>
          <a:lstStyle/>
          <a:p>
            <a:pPr marL="0" indent="0">
              <a:buNone/>
            </a:pPr>
            <a:r>
              <a:rPr lang="en-US" sz="2000" dirty="0"/>
              <a:t>(b)	A law school shall provide substantial opportunities to students for: </a:t>
            </a:r>
          </a:p>
          <a:p>
            <a:pPr marL="457200" lvl="1" indent="0">
              <a:buNone/>
            </a:pPr>
            <a:r>
              <a:rPr lang="en-US" sz="2000" dirty="0"/>
              <a:t>	(1) law clinics or field placement(s);</a:t>
            </a:r>
          </a:p>
          <a:p>
            <a:pPr marL="457200" lvl="1" indent="0">
              <a:buNone/>
            </a:pPr>
            <a:r>
              <a:rPr lang="en-US" sz="2000" dirty="0"/>
              <a:t>	(2) student participation in pro bono legal services, including law-related public service 	activities.; and </a:t>
            </a:r>
          </a:p>
          <a:p>
            <a:pPr marL="457200" lvl="1" indent="0">
              <a:buNone/>
            </a:pPr>
            <a:r>
              <a:rPr lang="en-US" sz="2000" dirty="0"/>
              <a:t>	</a:t>
            </a:r>
            <a:r>
              <a:rPr lang="en-US" sz="2000" dirty="0">
                <a:highlight>
                  <a:srgbClr val="FFFF00"/>
                </a:highlight>
              </a:rPr>
              <a:t>(3) the development of a professional identity. </a:t>
            </a:r>
          </a:p>
          <a:p>
            <a:pPr marL="457200" lvl="1" indent="0">
              <a:buNone/>
            </a:pPr>
            <a:endParaRPr lang="en-US" sz="2000" dirty="0">
              <a:highlight>
                <a:srgbClr val="FFFF00"/>
              </a:highlight>
            </a:endParaRPr>
          </a:p>
          <a:p>
            <a:pPr marL="0" indent="0">
              <a:buNone/>
            </a:pPr>
            <a:r>
              <a:rPr lang="en-US" sz="2000" dirty="0">
                <a:highlight>
                  <a:srgbClr val="FFFF00"/>
                </a:highlight>
              </a:rPr>
              <a:t>(c)</a:t>
            </a:r>
            <a:r>
              <a:rPr lang="en-US" sz="2000" dirty="0"/>
              <a:t> 	</a:t>
            </a:r>
            <a:r>
              <a:rPr lang="en-US" sz="2000" dirty="0">
                <a:highlight>
                  <a:srgbClr val="FFFF00"/>
                </a:highlight>
              </a:rPr>
              <a:t>A law school shall provide education to law students on bias, cross cultural competency,  and </a:t>
            </a:r>
            <a:r>
              <a:rPr lang="en-US" sz="2000" dirty="0"/>
              <a:t>	</a:t>
            </a:r>
            <a:r>
              <a:rPr lang="en-US" sz="2000" dirty="0">
                <a:highlight>
                  <a:srgbClr val="FFFF00"/>
                </a:highlight>
              </a:rPr>
              <a:t>racism:</a:t>
            </a:r>
          </a:p>
          <a:p>
            <a:pPr marL="0" indent="0">
              <a:buNone/>
            </a:pPr>
            <a:r>
              <a:rPr lang="en-US" sz="2000" dirty="0"/>
              <a:t>	</a:t>
            </a:r>
            <a:r>
              <a:rPr lang="en-US" sz="2000" dirty="0">
                <a:highlight>
                  <a:srgbClr val="FFFF00"/>
                </a:highlight>
              </a:rPr>
              <a:t>(1)</a:t>
            </a:r>
            <a:r>
              <a:rPr lang="en-US" sz="2000" dirty="0"/>
              <a:t>  </a:t>
            </a:r>
            <a:r>
              <a:rPr lang="en-US" sz="2000" dirty="0">
                <a:highlight>
                  <a:srgbClr val="FFFF00"/>
                </a:highlight>
              </a:rPr>
              <a:t>at the start of the program of legal education, and</a:t>
            </a:r>
          </a:p>
          <a:p>
            <a:pPr marL="0" indent="0">
              <a:buNone/>
            </a:pPr>
            <a:r>
              <a:rPr lang="en-US" sz="2000" dirty="0"/>
              <a:t>	</a:t>
            </a:r>
            <a:r>
              <a:rPr lang="en-US" sz="2000" dirty="0">
                <a:highlight>
                  <a:srgbClr val="FFFF00"/>
                </a:highlight>
              </a:rPr>
              <a:t>(2) at least once again before graduation. For students engaged in law clinics or field 	</a:t>
            </a:r>
            <a:r>
              <a:rPr lang="en-US" sz="2000" dirty="0"/>
              <a:t>	</a:t>
            </a:r>
            <a:r>
              <a:rPr lang="en-US" sz="2000" dirty="0">
                <a:highlight>
                  <a:srgbClr val="FFFF00"/>
                </a:highlight>
              </a:rPr>
              <a:t>placements, the second educational occasion will take  place before, concurrently with, or as </a:t>
            </a:r>
            <a:r>
              <a:rPr lang="en-US" sz="2000" dirty="0"/>
              <a:t>	</a:t>
            </a:r>
            <a:r>
              <a:rPr lang="en-US" sz="2000" dirty="0">
                <a:highlight>
                  <a:srgbClr val="FFFF00"/>
                </a:highlight>
              </a:rPr>
              <a:t>part of their enrollment in clinical or field placement courses.</a:t>
            </a:r>
          </a:p>
          <a:p>
            <a:pPr marL="0" indent="0">
              <a:buNone/>
            </a:pPr>
            <a:r>
              <a:rPr lang="en-US" sz="1700" dirty="0"/>
              <a:t> </a:t>
            </a:r>
            <a:endParaRPr lang="en-US" sz="1700" dirty="0">
              <a:highlight>
                <a:srgbClr val="FFFF00"/>
              </a:highlight>
            </a:endParaRPr>
          </a:p>
          <a:p>
            <a:pPr marL="0" indent="0">
              <a:buNone/>
            </a:pPr>
            <a:endParaRPr lang="en-US" sz="1700" dirty="0"/>
          </a:p>
        </p:txBody>
      </p:sp>
    </p:spTree>
    <p:extLst>
      <p:ext uri="{BB962C8B-B14F-4D97-AF65-F5344CB8AC3E}">
        <p14:creationId xmlns:p14="http://schemas.microsoft.com/office/powerpoint/2010/main" val="32646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78044-3793-6E40-992A-21C24C9BA3EF}"/>
              </a:ext>
            </a:extLst>
          </p:cNvPr>
          <p:cNvSpPr>
            <a:spLocks noGrp="1"/>
          </p:cNvSpPr>
          <p:nvPr>
            <p:ph type="title"/>
          </p:nvPr>
        </p:nvSpPr>
        <p:spPr>
          <a:xfrm>
            <a:off x="960100" y="978102"/>
            <a:ext cx="10588434" cy="1062644"/>
          </a:xfrm>
        </p:spPr>
        <p:txBody>
          <a:bodyPr anchor="b">
            <a:normAutofit/>
          </a:bodyPr>
          <a:lstStyle/>
          <a:p>
            <a:r>
              <a:rPr lang="en-US" dirty="0"/>
              <a:t>Interpretation 303-5: PIF </a:t>
            </a:r>
          </a:p>
        </p:txBody>
      </p:sp>
      <p:cxnSp>
        <p:nvCxnSpPr>
          <p:cNvPr id="12" name="Straight Connector 1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Judge">
            <a:extLst>
              <a:ext uri="{FF2B5EF4-FFF2-40B4-BE49-F238E27FC236}">
                <a16:creationId xmlns:a16="http://schemas.microsoft.com/office/drawing/2014/main" id="{7800B106-0D51-29F2-ABEC-13B2E3607A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0E0151AC-9A36-D34E-AA4B-38D03C00AC38}"/>
              </a:ext>
            </a:extLst>
          </p:cNvPr>
          <p:cNvSpPr>
            <a:spLocks noGrp="1"/>
          </p:cNvSpPr>
          <p:nvPr>
            <p:ph idx="1"/>
          </p:nvPr>
        </p:nvSpPr>
        <p:spPr>
          <a:xfrm>
            <a:off x="4261320" y="2682433"/>
            <a:ext cx="6976203" cy="3215749"/>
          </a:xfrm>
        </p:spPr>
        <p:txBody>
          <a:bodyPr>
            <a:normAutofit/>
          </a:bodyPr>
          <a:lstStyle/>
          <a:p>
            <a:pPr marL="0" indent="0">
              <a:buNone/>
            </a:pPr>
            <a:r>
              <a:rPr lang="en-US" sz="2100" dirty="0"/>
              <a:t>Professional identity focuses on what it means to be a lawyer and the special obligations lawyers have to their clients and society. The development of professional identity should involve </a:t>
            </a:r>
            <a:r>
              <a:rPr lang="en-US" sz="2100" i="1" dirty="0">
                <a:highlight>
                  <a:srgbClr val="FFFF00"/>
                </a:highlight>
              </a:rPr>
              <a:t>an intentional exploration of the values, guiding principles, and well-being practices considered foundational to successful legal practice.</a:t>
            </a:r>
            <a:r>
              <a:rPr lang="en-US" sz="2100" dirty="0"/>
              <a:t> Because developing a professional identity requires reflection and growth over time, students should have </a:t>
            </a:r>
            <a:r>
              <a:rPr lang="en-US" sz="2100" i="1" dirty="0">
                <a:highlight>
                  <a:srgbClr val="FFFF00"/>
                </a:highlight>
              </a:rPr>
              <a:t>frequent opportunities </a:t>
            </a:r>
            <a:r>
              <a:rPr lang="en-US" sz="2100" dirty="0"/>
              <a:t>for such development during each year of law school and in a </a:t>
            </a:r>
            <a:r>
              <a:rPr lang="en-US" sz="2100" i="1" dirty="0">
                <a:highlight>
                  <a:srgbClr val="FFFF00"/>
                </a:highlight>
              </a:rPr>
              <a:t>variety of courses and co-curricular and professional development activities</a:t>
            </a:r>
            <a:r>
              <a:rPr lang="en-US" sz="2100" i="1" dirty="0"/>
              <a:t>. </a:t>
            </a:r>
          </a:p>
          <a:p>
            <a:pPr lvl="1"/>
            <a:endParaRPr lang="en-US" sz="1700" dirty="0"/>
          </a:p>
        </p:txBody>
      </p:sp>
    </p:spTree>
    <p:extLst>
      <p:ext uri="{BB962C8B-B14F-4D97-AF65-F5344CB8AC3E}">
        <p14:creationId xmlns:p14="http://schemas.microsoft.com/office/powerpoint/2010/main" val="7523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106F4B-A066-9A46-A9D5-D084E1E28AE3}"/>
              </a:ext>
            </a:extLst>
          </p:cNvPr>
          <p:cNvSpPr>
            <a:spLocks noGrp="1"/>
          </p:cNvSpPr>
          <p:nvPr>
            <p:ph type="title"/>
          </p:nvPr>
        </p:nvSpPr>
        <p:spPr>
          <a:xfrm>
            <a:off x="1452656" y="1444741"/>
            <a:ext cx="9357865" cy="1041901"/>
          </a:xfrm>
        </p:spPr>
        <p:txBody>
          <a:bodyPr>
            <a:normAutofit fontScale="90000"/>
          </a:bodyPr>
          <a:lstStyle/>
          <a:p>
            <a:pPr algn="ctr"/>
            <a:r>
              <a:rPr lang="en-US" sz="4000" dirty="0"/>
              <a:t>Interpretation 303-6 and 7: </a:t>
            </a:r>
            <a:br>
              <a:rPr lang="en-US" sz="4000" dirty="0"/>
            </a:br>
            <a:r>
              <a:rPr lang="en-US" sz="4000" dirty="0"/>
              <a:t>Cross Cultural Competency</a:t>
            </a:r>
          </a:p>
        </p:txBody>
      </p:sp>
      <p:sp>
        <p:nvSpPr>
          <p:cNvPr id="3" name="Content Placeholder 2">
            <a:extLst>
              <a:ext uri="{FF2B5EF4-FFF2-40B4-BE49-F238E27FC236}">
                <a16:creationId xmlns:a16="http://schemas.microsoft.com/office/drawing/2014/main" id="{5654C085-C471-0B4E-8F38-66292D578A30}"/>
              </a:ext>
            </a:extLst>
          </p:cNvPr>
          <p:cNvSpPr>
            <a:spLocks noGrp="1"/>
          </p:cNvSpPr>
          <p:nvPr>
            <p:ph sz="half" idx="1"/>
          </p:nvPr>
        </p:nvSpPr>
        <p:spPr>
          <a:xfrm>
            <a:off x="1452656" y="2701427"/>
            <a:ext cx="4483324" cy="2699968"/>
          </a:xfrm>
        </p:spPr>
        <p:txBody>
          <a:bodyPr>
            <a:normAutofit/>
          </a:bodyPr>
          <a:lstStyle/>
          <a:p>
            <a:r>
              <a:rPr lang="en-US" sz="1900" i="1"/>
              <a:t>The importance of cross-cultural competency, professional responsible representation and the obligation of lawyers to promote a justice system that provides equal access and eliminates bias, discrimination, and racism in the law should be among the values and responsibilities of the legal profession to which students are introduced.</a:t>
            </a:r>
          </a:p>
        </p:txBody>
      </p:sp>
      <p:sp>
        <p:nvSpPr>
          <p:cNvPr id="4" name="Content Placeholder 3">
            <a:extLst>
              <a:ext uri="{FF2B5EF4-FFF2-40B4-BE49-F238E27FC236}">
                <a16:creationId xmlns:a16="http://schemas.microsoft.com/office/drawing/2014/main" id="{D2966776-8E94-B04C-98BD-C88AF706F0EC}"/>
              </a:ext>
            </a:extLst>
          </p:cNvPr>
          <p:cNvSpPr>
            <a:spLocks noGrp="1"/>
          </p:cNvSpPr>
          <p:nvPr>
            <p:ph sz="half" idx="2"/>
          </p:nvPr>
        </p:nvSpPr>
        <p:spPr>
          <a:xfrm>
            <a:off x="6256020" y="2701427"/>
            <a:ext cx="4554501" cy="2699968"/>
          </a:xfrm>
        </p:spPr>
        <p:txBody>
          <a:bodyPr>
            <a:normAutofit/>
          </a:bodyPr>
          <a:lstStyle/>
          <a:p>
            <a:r>
              <a:rPr lang="en-US" sz="1700" i="1"/>
              <a:t>Standard 303(c)’s requirement that law schools provide education on bias, cross-cultural competency, and racism may be satisfied by, among other things, the following:</a:t>
            </a:r>
            <a:endParaRPr lang="en-US" sz="1700"/>
          </a:p>
          <a:p>
            <a:pPr lvl="1"/>
            <a:r>
              <a:rPr lang="en-US" sz="1700" i="1"/>
              <a:t>(1) Orientation sessions for incoming   students;</a:t>
            </a:r>
            <a:endParaRPr lang="en-US" sz="1700"/>
          </a:p>
          <a:p>
            <a:pPr lvl="1"/>
            <a:r>
              <a:rPr lang="en-US" sz="1700" i="1"/>
              <a:t>(2) Lectures on these topics;</a:t>
            </a:r>
            <a:endParaRPr lang="en-US" sz="1700"/>
          </a:p>
          <a:p>
            <a:pPr lvl="1"/>
            <a:r>
              <a:rPr lang="en-US" sz="1700" i="1"/>
              <a:t>(3) Courses incorporating these topics; or</a:t>
            </a:r>
            <a:endParaRPr lang="en-US" sz="1700"/>
          </a:p>
          <a:p>
            <a:pPr lvl="1"/>
            <a:r>
              <a:rPr lang="en-US" sz="1700" i="1"/>
              <a:t>(4) Other educational experiences incorporating these topics.</a:t>
            </a:r>
            <a:endParaRPr lang="en-US" sz="1700"/>
          </a:p>
          <a:p>
            <a:endParaRPr lang="en-US" sz="1700"/>
          </a:p>
        </p:txBody>
      </p:sp>
    </p:spTree>
    <p:extLst>
      <p:ext uri="{BB962C8B-B14F-4D97-AF65-F5344CB8AC3E}">
        <p14:creationId xmlns:p14="http://schemas.microsoft.com/office/powerpoint/2010/main" val="392844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D897-3E7D-CC49-AC99-D12B9E0F5F21}"/>
              </a:ext>
            </a:extLst>
          </p:cNvPr>
          <p:cNvSpPr>
            <a:spLocks noGrp="1"/>
          </p:cNvSpPr>
          <p:nvPr>
            <p:ph type="title"/>
          </p:nvPr>
        </p:nvSpPr>
        <p:spPr>
          <a:xfrm>
            <a:off x="635000" y="640823"/>
            <a:ext cx="3418659" cy="5583148"/>
          </a:xfrm>
        </p:spPr>
        <p:txBody>
          <a:bodyPr anchor="ctr">
            <a:normAutofit/>
          </a:bodyPr>
          <a:lstStyle/>
          <a:p>
            <a:r>
              <a:rPr lang="en-US" sz="5400" dirty="0"/>
              <a:t>Compliance</a:t>
            </a:r>
          </a:p>
        </p:txBody>
      </p:sp>
      <p:graphicFrame>
        <p:nvGraphicFramePr>
          <p:cNvPr id="28" name="Content Placeholder 2">
            <a:extLst>
              <a:ext uri="{FF2B5EF4-FFF2-40B4-BE49-F238E27FC236}">
                <a16:creationId xmlns:a16="http://schemas.microsoft.com/office/drawing/2014/main" id="{CC919A19-DD25-0ED4-F2A1-78B100DEB489}"/>
              </a:ext>
            </a:extLst>
          </p:cNvPr>
          <p:cNvGraphicFramePr>
            <a:graphicFrameLocks noGrp="1"/>
          </p:cNvGraphicFramePr>
          <p:nvPr>
            <p:ph idx="1"/>
            <p:extLst>
              <p:ext uri="{D42A27DB-BD31-4B8C-83A1-F6EECF244321}">
                <p14:modId xmlns:p14="http://schemas.microsoft.com/office/powerpoint/2010/main" val="303150521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723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graphicEl>
                                              <a:dgm id="{36E1139F-5B5E-574B-996B-A19D68EE282A}"/>
                                            </p:graphicEl>
                                          </p:spTgt>
                                        </p:tgtEl>
                                        <p:attrNameLst>
                                          <p:attrName>style.visibility</p:attrName>
                                        </p:attrNameLst>
                                      </p:cBhvr>
                                      <p:to>
                                        <p:strVal val="visible"/>
                                      </p:to>
                                    </p:set>
                                    <p:anim calcmode="lin" valueType="num">
                                      <p:cBhvr additive="base">
                                        <p:cTn id="7" dur="500" fill="hold"/>
                                        <p:tgtEl>
                                          <p:spTgt spid="28">
                                            <p:graphicEl>
                                              <a:dgm id="{36E1139F-5B5E-574B-996B-A19D68EE282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graphicEl>
                                              <a:dgm id="{36E1139F-5B5E-574B-996B-A19D68EE282A}"/>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graphicEl>
                                              <a:dgm id="{D47A4862-B5FE-EF4E-A1AD-8BA458CE3282}"/>
                                            </p:graphicEl>
                                          </p:spTgt>
                                        </p:tgtEl>
                                        <p:attrNameLst>
                                          <p:attrName>style.visibility</p:attrName>
                                        </p:attrNameLst>
                                      </p:cBhvr>
                                      <p:to>
                                        <p:strVal val="visible"/>
                                      </p:to>
                                    </p:set>
                                    <p:anim calcmode="lin" valueType="num">
                                      <p:cBhvr additive="base">
                                        <p:cTn id="11" dur="500" fill="hold"/>
                                        <p:tgtEl>
                                          <p:spTgt spid="28">
                                            <p:graphicEl>
                                              <a:dgm id="{D47A4862-B5FE-EF4E-A1AD-8BA458CE3282}"/>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
                                            <p:graphicEl>
                                              <a:dgm id="{D47A4862-B5FE-EF4E-A1AD-8BA458CE3282}"/>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graphicEl>
                                              <a:dgm id="{F53EECA6-5A89-184A-8BA6-84639FF786CC}"/>
                                            </p:graphicEl>
                                          </p:spTgt>
                                        </p:tgtEl>
                                        <p:attrNameLst>
                                          <p:attrName>style.visibility</p:attrName>
                                        </p:attrNameLst>
                                      </p:cBhvr>
                                      <p:to>
                                        <p:strVal val="visible"/>
                                      </p:to>
                                    </p:set>
                                    <p:anim calcmode="lin" valueType="num">
                                      <p:cBhvr additive="base">
                                        <p:cTn id="17" dur="500" fill="hold"/>
                                        <p:tgtEl>
                                          <p:spTgt spid="28">
                                            <p:graphicEl>
                                              <a:dgm id="{F53EECA6-5A89-184A-8BA6-84639FF786C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
                                            <p:graphicEl>
                                              <a:dgm id="{F53EECA6-5A89-184A-8BA6-84639FF786CC}"/>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8">
                                            <p:graphicEl>
                                              <a:dgm id="{2FA3B640-7958-CA41-B8BC-ECF1C40EF324}"/>
                                            </p:graphicEl>
                                          </p:spTgt>
                                        </p:tgtEl>
                                        <p:attrNameLst>
                                          <p:attrName>style.visibility</p:attrName>
                                        </p:attrNameLst>
                                      </p:cBhvr>
                                      <p:to>
                                        <p:strVal val="visible"/>
                                      </p:to>
                                    </p:set>
                                    <p:anim calcmode="lin" valueType="num">
                                      <p:cBhvr additive="base">
                                        <p:cTn id="21" dur="500" fill="hold"/>
                                        <p:tgtEl>
                                          <p:spTgt spid="28">
                                            <p:graphicEl>
                                              <a:dgm id="{2FA3B640-7958-CA41-B8BC-ECF1C40EF324}"/>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8">
                                            <p:graphicEl>
                                              <a:dgm id="{2FA3B640-7958-CA41-B8BC-ECF1C40EF324}"/>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8">
                                            <p:graphicEl>
                                              <a:dgm id="{3F244E6B-A040-6D4F-9A85-23A0D4FB44DF}"/>
                                            </p:graphicEl>
                                          </p:spTgt>
                                        </p:tgtEl>
                                        <p:attrNameLst>
                                          <p:attrName>style.visibility</p:attrName>
                                        </p:attrNameLst>
                                      </p:cBhvr>
                                      <p:to>
                                        <p:strVal val="visible"/>
                                      </p:to>
                                    </p:set>
                                    <p:anim calcmode="lin" valueType="num">
                                      <p:cBhvr additive="base">
                                        <p:cTn id="27" dur="500" fill="hold"/>
                                        <p:tgtEl>
                                          <p:spTgt spid="28">
                                            <p:graphicEl>
                                              <a:dgm id="{3F244E6B-A040-6D4F-9A85-23A0D4FB44DF}"/>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
                                            <p:graphicEl>
                                              <a:dgm id="{3F244E6B-A040-6D4F-9A85-23A0D4FB44DF}"/>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graphicEl>
                                              <a:dgm id="{E3C2A8E3-07B5-834F-8BDB-87DD76060F22}"/>
                                            </p:graphicEl>
                                          </p:spTgt>
                                        </p:tgtEl>
                                        <p:attrNameLst>
                                          <p:attrName>style.visibility</p:attrName>
                                        </p:attrNameLst>
                                      </p:cBhvr>
                                      <p:to>
                                        <p:strVal val="visible"/>
                                      </p:to>
                                    </p:set>
                                    <p:anim calcmode="lin" valueType="num">
                                      <p:cBhvr additive="base">
                                        <p:cTn id="31" dur="500" fill="hold"/>
                                        <p:tgtEl>
                                          <p:spTgt spid="28">
                                            <p:graphicEl>
                                              <a:dgm id="{E3C2A8E3-07B5-834F-8BDB-87DD76060F22}"/>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
                                            <p:graphicEl>
                                              <a:dgm id="{E3C2A8E3-07B5-834F-8BDB-87DD76060F22}"/>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graphicEl>
                                              <a:dgm id="{142D9ADD-EF21-8640-80BD-C87F7E22CE97}"/>
                                            </p:graphicEl>
                                          </p:spTgt>
                                        </p:tgtEl>
                                        <p:attrNameLst>
                                          <p:attrName>style.visibility</p:attrName>
                                        </p:attrNameLst>
                                      </p:cBhvr>
                                      <p:to>
                                        <p:strVal val="visible"/>
                                      </p:to>
                                    </p:set>
                                    <p:anim calcmode="lin" valueType="num">
                                      <p:cBhvr additive="base">
                                        <p:cTn id="37" dur="500" fill="hold"/>
                                        <p:tgtEl>
                                          <p:spTgt spid="28">
                                            <p:graphicEl>
                                              <a:dgm id="{142D9ADD-EF21-8640-80BD-C87F7E22CE97}"/>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
                                            <p:graphicEl>
                                              <a:dgm id="{142D9ADD-EF21-8640-80BD-C87F7E22CE97}"/>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8">
                                            <p:graphicEl>
                                              <a:dgm id="{E2973D9A-98D5-5F4C-9FB7-6EE1480A4F4B}"/>
                                            </p:graphicEl>
                                          </p:spTgt>
                                        </p:tgtEl>
                                        <p:attrNameLst>
                                          <p:attrName>style.visibility</p:attrName>
                                        </p:attrNameLst>
                                      </p:cBhvr>
                                      <p:to>
                                        <p:strVal val="visible"/>
                                      </p:to>
                                    </p:set>
                                    <p:anim calcmode="lin" valueType="num">
                                      <p:cBhvr additive="base">
                                        <p:cTn id="41" dur="500" fill="hold"/>
                                        <p:tgtEl>
                                          <p:spTgt spid="28">
                                            <p:graphicEl>
                                              <a:dgm id="{E2973D9A-98D5-5F4C-9FB7-6EE1480A4F4B}"/>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28">
                                            <p:graphicEl>
                                              <a:dgm id="{E2973D9A-98D5-5F4C-9FB7-6EE1480A4F4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74A40-816C-FE42-AE10-6F8BD3CA1745}"/>
              </a:ext>
            </a:extLst>
          </p:cNvPr>
          <p:cNvSpPr>
            <a:spLocks noGrp="1"/>
          </p:cNvSpPr>
          <p:nvPr>
            <p:ph type="title"/>
          </p:nvPr>
        </p:nvSpPr>
        <p:spPr>
          <a:xfrm>
            <a:off x="4572001" y="128588"/>
            <a:ext cx="6781800" cy="1811852"/>
          </a:xfrm>
        </p:spPr>
        <p:txBody>
          <a:bodyPr>
            <a:normAutofit fontScale="90000"/>
          </a:bodyPr>
          <a:lstStyle/>
          <a:p>
            <a:pPr algn="ctr"/>
            <a:br>
              <a:rPr lang="en-US" dirty="0"/>
            </a:br>
            <a:br>
              <a:rPr lang="en-US" dirty="0"/>
            </a:br>
            <a:r>
              <a:rPr lang="en-US" sz="4000" b="1" dirty="0"/>
              <a:t>The Law School Journey: Formation of a Professional Identity</a:t>
            </a:r>
            <a:br>
              <a:rPr lang="en-US" sz="4000" b="1" dirty="0"/>
            </a:br>
            <a:br>
              <a:rPr lang="en-US" b="1" dirty="0"/>
            </a:br>
            <a:endParaRPr lang="en-US" b="1" dirty="0"/>
          </a:p>
        </p:txBody>
      </p:sp>
      <p:sp>
        <p:nvSpPr>
          <p:cNvPr id="3" name="Content Placeholder 2">
            <a:extLst>
              <a:ext uri="{FF2B5EF4-FFF2-40B4-BE49-F238E27FC236}">
                <a16:creationId xmlns:a16="http://schemas.microsoft.com/office/drawing/2014/main" id="{84F1FFF2-A760-7144-B329-6B690DB1541B}"/>
              </a:ext>
            </a:extLst>
          </p:cNvPr>
          <p:cNvSpPr>
            <a:spLocks noGrp="1"/>
          </p:cNvSpPr>
          <p:nvPr>
            <p:ph idx="1"/>
          </p:nvPr>
        </p:nvSpPr>
        <p:spPr>
          <a:xfrm>
            <a:off x="4572001" y="2201958"/>
            <a:ext cx="6781800" cy="3900730"/>
          </a:xfrm>
        </p:spPr>
        <p:txBody>
          <a:bodyPr anchor="t">
            <a:normAutofit/>
          </a:bodyPr>
          <a:lstStyle/>
          <a:p>
            <a:r>
              <a:rPr lang="en-US" sz="4400" dirty="0"/>
              <a:t>Thinking like a student</a:t>
            </a:r>
          </a:p>
          <a:p>
            <a:r>
              <a:rPr lang="en-US" sz="4400" dirty="0"/>
              <a:t>Thinking like a lawyer</a:t>
            </a:r>
          </a:p>
          <a:p>
            <a:r>
              <a:rPr lang="en-US" sz="4400" dirty="0"/>
              <a:t>Doing like a lawyer</a:t>
            </a:r>
          </a:p>
          <a:p>
            <a:r>
              <a:rPr lang="en-US" sz="4400" dirty="0"/>
              <a:t>Being a lawyer</a:t>
            </a:r>
          </a:p>
          <a:p>
            <a:pPr marL="0" indent="0">
              <a:buNone/>
            </a:pPr>
            <a:endParaRPr lang="en-US" sz="4400" dirty="0"/>
          </a:p>
          <a:p>
            <a:endParaRPr lang="en-US" sz="2000" dirty="0"/>
          </a:p>
          <a:p>
            <a:pPr marL="0" indent="0">
              <a:buNone/>
            </a:pPr>
            <a:endParaRPr lang="en-US" sz="2000" dirty="0"/>
          </a:p>
        </p:txBody>
      </p:sp>
      <p:pic>
        <p:nvPicPr>
          <p:cNvPr id="22" name="Picture 21" descr="High angle view of a rolled paper, brown notebook, and black notepad on a wooden table">
            <a:extLst>
              <a:ext uri="{FF2B5EF4-FFF2-40B4-BE49-F238E27FC236}">
                <a16:creationId xmlns:a16="http://schemas.microsoft.com/office/drawing/2014/main" id="{ECE96A85-7C79-14A1-9853-1AB39B7F2465}"/>
              </a:ext>
            </a:extLst>
          </p:cNvPr>
          <p:cNvPicPr>
            <a:picLocks noChangeAspect="1"/>
          </p:cNvPicPr>
          <p:nvPr/>
        </p:nvPicPr>
        <p:blipFill rotWithShape="1">
          <a:blip r:embed="rId2"/>
          <a:srcRect l="5560" r="57894"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Tree>
    <p:extLst>
      <p:ext uri="{BB962C8B-B14F-4D97-AF65-F5344CB8AC3E}">
        <p14:creationId xmlns:p14="http://schemas.microsoft.com/office/powerpoint/2010/main" val="372434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4DA41-A0CA-E240-9857-72DD5A4F2D16}"/>
              </a:ext>
            </a:extLst>
          </p:cNvPr>
          <p:cNvSpPr>
            <a:spLocks noGrp="1"/>
          </p:cNvSpPr>
          <p:nvPr>
            <p:ph type="title"/>
          </p:nvPr>
        </p:nvSpPr>
        <p:spPr>
          <a:xfrm>
            <a:off x="4965430" y="629268"/>
            <a:ext cx="6586491" cy="1286160"/>
          </a:xfrm>
        </p:spPr>
        <p:txBody>
          <a:bodyPr anchor="b">
            <a:normAutofit/>
          </a:bodyPr>
          <a:lstStyle/>
          <a:p>
            <a:r>
              <a:rPr lang="en-US" dirty="0"/>
              <a:t>The Mindset</a:t>
            </a:r>
          </a:p>
        </p:txBody>
      </p:sp>
      <p:sp>
        <p:nvSpPr>
          <p:cNvPr id="18" name="Content Placeholder 2">
            <a:extLst>
              <a:ext uri="{FF2B5EF4-FFF2-40B4-BE49-F238E27FC236}">
                <a16:creationId xmlns:a16="http://schemas.microsoft.com/office/drawing/2014/main" id="{B9024E2F-253A-BB4E-B6CA-757175B3E7DC}"/>
              </a:ext>
            </a:extLst>
          </p:cNvPr>
          <p:cNvSpPr>
            <a:spLocks noGrp="1"/>
          </p:cNvSpPr>
          <p:nvPr>
            <p:ph idx="1"/>
          </p:nvPr>
        </p:nvSpPr>
        <p:spPr>
          <a:xfrm>
            <a:off x="4965431" y="2314808"/>
            <a:ext cx="6586489" cy="3909012"/>
          </a:xfrm>
        </p:spPr>
        <p:txBody>
          <a:bodyPr>
            <a:noAutofit/>
          </a:bodyPr>
          <a:lstStyle/>
          <a:p>
            <a:r>
              <a:rPr lang="en-US" sz="3600" dirty="0"/>
              <a:t>Process of socialization: journey from outside observer to skilled insider</a:t>
            </a:r>
          </a:p>
          <a:p>
            <a:pPr lvl="1"/>
            <a:endParaRPr lang="en-US" sz="3600" dirty="0"/>
          </a:p>
          <a:p>
            <a:r>
              <a:rPr lang="en-US" sz="3600" dirty="0"/>
              <a:t>A series of transitions and identity transformations</a:t>
            </a:r>
          </a:p>
        </p:txBody>
      </p:sp>
      <p:pic>
        <p:nvPicPr>
          <p:cNvPr id="5" name="Picture 4" descr="Drawings on colourful paper">
            <a:extLst>
              <a:ext uri="{FF2B5EF4-FFF2-40B4-BE49-F238E27FC236}">
                <a16:creationId xmlns:a16="http://schemas.microsoft.com/office/drawing/2014/main" id="{614A3E81-10E1-C75D-00E7-C2CC14C36331}"/>
              </a:ext>
            </a:extLst>
          </p:cNvPr>
          <p:cNvPicPr>
            <a:picLocks noChangeAspect="1"/>
          </p:cNvPicPr>
          <p:nvPr/>
        </p:nvPicPr>
        <p:blipFill rotWithShape="1">
          <a:blip r:embed="rId2"/>
          <a:srcRect l="17312" r="37569" b="-1"/>
          <a:stretch/>
        </p:blipFill>
        <p:spPr>
          <a:xfrm>
            <a:off x="0" y="10"/>
            <a:ext cx="4635571" cy="6857990"/>
          </a:xfrm>
          <a:prstGeom prst="rect">
            <a:avLst/>
          </a:prstGeom>
          <a:effectLst/>
        </p:spPr>
      </p:pic>
    </p:spTree>
    <p:extLst>
      <p:ext uri="{BB962C8B-B14F-4D97-AF65-F5344CB8AC3E}">
        <p14:creationId xmlns:p14="http://schemas.microsoft.com/office/powerpoint/2010/main" val="302332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41BE5-7E23-214E-BC0B-51EFC0CF02F0}"/>
              </a:ext>
            </a:extLst>
          </p:cNvPr>
          <p:cNvSpPr>
            <a:spLocks noGrp="1"/>
          </p:cNvSpPr>
          <p:nvPr>
            <p:ph type="title"/>
          </p:nvPr>
        </p:nvSpPr>
        <p:spPr/>
        <p:txBody>
          <a:bodyPr/>
          <a:lstStyle/>
          <a:p>
            <a:pPr algn="ctr"/>
            <a:r>
              <a:rPr lang="en-US" dirty="0"/>
              <a:t>The Journey</a:t>
            </a:r>
          </a:p>
        </p:txBody>
      </p:sp>
      <p:sp>
        <p:nvSpPr>
          <p:cNvPr id="3" name="Content Placeholder 2">
            <a:extLst>
              <a:ext uri="{FF2B5EF4-FFF2-40B4-BE49-F238E27FC236}">
                <a16:creationId xmlns:a16="http://schemas.microsoft.com/office/drawing/2014/main" id="{92980032-0FC7-F547-BFF1-E7D0A9804714}"/>
              </a:ext>
            </a:extLst>
          </p:cNvPr>
          <p:cNvSpPr>
            <a:spLocks noGrp="1"/>
          </p:cNvSpPr>
          <p:nvPr>
            <p:ph idx="1"/>
          </p:nvPr>
        </p:nvSpPr>
        <p:spPr/>
        <p:txBody>
          <a:bodyPr/>
          <a:lstStyle/>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t>Traditional Law School Perspective </a:t>
            </a:r>
          </a:p>
        </p:txBody>
      </p:sp>
      <p:sp>
        <p:nvSpPr>
          <p:cNvPr id="5" name="Rectangle 4">
            <a:extLst>
              <a:ext uri="{FF2B5EF4-FFF2-40B4-BE49-F238E27FC236}">
                <a16:creationId xmlns:a16="http://schemas.microsoft.com/office/drawing/2014/main" id="{20B36370-1935-DD49-A5E5-92B04F0C958B}"/>
              </a:ext>
            </a:extLst>
          </p:cNvPr>
          <p:cNvSpPr/>
          <p:nvPr/>
        </p:nvSpPr>
        <p:spPr>
          <a:xfrm>
            <a:off x="1714499" y="2743201"/>
            <a:ext cx="185737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1L</a:t>
            </a:r>
          </a:p>
        </p:txBody>
      </p:sp>
      <p:sp>
        <p:nvSpPr>
          <p:cNvPr id="6" name="Rectangle 5">
            <a:extLst>
              <a:ext uri="{FF2B5EF4-FFF2-40B4-BE49-F238E27FC236}">
                <a16:creationId xmlns:a16="http://schemas.microsoft.com/office/drawing/2014/main" id="{038E5303-EFCB-BA45-AD65-E4B71A51D83F}"/>
              </a:ext>
            </a:extLst>
          </p:cNvPr>
          <p:cNvSpPr/>
          <p:nvPr/>
        </p:nvSpPr>
        <p:spPr>
          <a:xfrm>
            <a:off x="4802978" y="2743201"/>
            <a:ext cx="185737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2L</a:t>
            </a:r>
          </a:p>
        </p:txBody>
      </p:sp>
      <p:sp>
        <p:nvSpPr>
          <p:cNvPr id="7" name="Rectangle 6">
            <a:extLst>
              <a:ext uri="{FF2B5EF4-FFF2-40B4-BE49-F238E27FC236}">
                <a16:creationId xmlns:a16="http://schemas.microsoft.com/office/drawing/2014/main" id="{97AF7BF6-9058-C047-8B99-132D38F2C8E2}"/>
              </a:ext>
            </a:extLst>
          </p:cNvPr>
          <p:cNvSpPr/>
          <p:nvPr/>
        </p:nvSpPr>
        <p:spPr>
          <a:xfrm flipH="1">
            <a:off x="8021240" y="2743201"/>
            <a:ext cx="197167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3L</a:t>
            </a:r>
          </a:p>
        </p:txBody>
      </p:sp>
      <p:sp>
        <p:nvSpPr>
          <p:cNvPr id="4" name="Rectangle 3">
            <a:extLst>
              <a:ext uri="{FF2B5EF4-FFF2-40B4-BE49-F238E27FC236}">
                <a16:creationId xmlns:a16="http://schemas.microsoft.com/office/drawing/2014/main" id="{09C68830-C5D0-2C4C-B0BC-B7D474739206}"/>
              </a:ext>
            </a:extLst>
          </p:cNvPr>
          <p:cNvSpPr/>
          <p:nvPr/>
        </p:nvSpPr>
        <p:spPr>
          <a:xfrm>
            <a:off x="381000" y="4114801"/>
            <a:ext cx="1333499" cy="62483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orientation</a:t>
            </a:r>
          </a:p>
        </p:txBody>
      </p:sp>
      <p:sp>
        <p:nvSpPr>
          <p:cNvPr id="8" name="Rectangle 7">
            <a:extLst>
              <a:ext uri="{FF2B5EF4-FFF2-40B4-BE49-F238E27FC236}">
                <a16:creationId xmlns:a16="http://schemas.microsoft.com/office/drawing/2014/main" id="{3499F6EE-8538-5F43-8296-9764EFE6EEDE}"/>
              </a:ext>
            </a:extLst>
          </p:cNvPr>
          <p:cNvSpPr/>
          <p:nvPr/>
        </p:nvSpPr>
        <p:spPr>
          <a:xfrm>
            <a:off x="10264141" y="3977640"/>
            <a:ext cx="1333499" cy="62484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Bar review</a:t>
            </a:r>
          </a:p>
        </p:txBody>
      </p:sp>
    </p:spTree>
    <p:extLst>
      <p:ext uri="{BB962C8B-B14F-4D97-AF65-F5344CB8AC3E}">
        <p14:creationId xmlns:p14="http://schemas.microsoft.com/office/powerpoint/2010/main" val="190900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4"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FF76-A553-65AA-842E-597A76B8FF33}"/>
              </a:ext>
            </a:extLst>
          </p:cNvPr>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Key Transitions 1L and summer*</a:t>
            </a:r>
          </a:p>
        </p:txBody>
      </p:sp>
      <p:sp>
        <p:nvSpPr>
          <p:cNvPr id="3" name="Content Placeholder 2">
            <a:extLst>
              <a:ext uri="{FF2B5EF4-FFF2-40B4-BE49-F238E27FC236}">
                <a16:creationId xmlns:a16="http://schemas.microsoft.com/office/drawing/2014/main" id="{0717B000-12D8-1918-A50E-DDFFB5F05C96}"/>
              </a:ext>
            </a:extLst>
          </p:cNvPr>
          <p:cNvSpPr>
            <a:spLocks noGrp="1"/>
          </p:cNvSpPr>
          <p:nvPr>
            <p:ph idx="1"/>
          </p:nvPr>
        </p:nvSpPr>
        <p:spPr/>
        <p:txBody>
          <a:bodyPr>
            <a:normAutofit lnSpcReduction="10000"/>
          </a:bodyPr>
          <a:lstStyle/>
          <a:p>
            <a:r>
              <a:rPr lang="en-US" dirty="0">
                <a:solidFill>
                  <a:schemeClr val="accent2"/>
                </a:solidFill>
              </a:rPr>
              <a:t>Students view as most impactful to their professional development:</a:t>
            </a:r>
          </a:p>
          <a:p>
            <a:pPr lvl="1"/>
            <a:r>
              <a:rPr lang="en-US" dirty="0">
                <a:solidFill>
                  <a:schemeClr val="accent1"/>
                </a:solidFill>
              </a:rPr>
              <a:t>Summer employment</a:t>
            </a:r>
          </a:p>
          <a:p>
            <a:pPr lvl="1"/>
            <a:r>
              <a:rPr lang="en-US" dirty="0">
                <a:solidFill>
                  <a:schemeClr val="accent1"/>
                </a:solidFill>
              </a:rPr>
              <a:t>Graded memo from lawyering skills</a:t>
            </a:r>
          </a:p>
          <a:p>
            <a:pPr lvl="1"/>
            <a:r>
              <a:rPr lang="en-US" dirty="0">
                <a:solidFill>
                  <a:schemeClr val="accent1"/>
                </a:solidFill>
              </a:rPr>
              <a:t>Final exam period (fall semester)</a:t>
            </a:r>
          </a:p>
          <a:p>
            <a:pPr lvl="1"/>
            <a:r>
              <a:rPr lang="en-US" dirty="0">
                <a:solidFill>
                  <a:schemeClr val="accent1"/>
                </a:solidFill>
              </a:rPr>
              <a:t>Mentored externship</a:t>
            </a:r>
          </a:p>
          <a:p>
            <a:pPr lvl="1"/>
            <a:r>
              <a:rPr lang="en-US" dirty="0">
                <a:solidFill>
                  <a:schemeClr val="accent1"/>
                </a:solidFill>
              </a:rPr>
              <a:t>Summer Job Search</a:t>
            </a:r>
          </a:p>
          <a:p>
            <a:pPr lvl="1"/>
            <a:r>
              <a:rPr lang="en-US" dirty="0">
                <a:solidFill>
                  <a:schemeClr val="accent1"/>
                </a:solidFill>
              </a:rPr>
              <a:t>First week of classes </a:t>
            </a:r>
          </a:p>
          <a:p>
            <a:pPr lvl="1"/>
            <a:r>
              <a:rPr lang="en-US" dirty="0">
                <a:solidFill>
                  <a:schemeClr val="accent1"/>
                </a:solidFill>
              </a:rPr>
              <a:t>Final exam period (spring semester)</a:t>
            </a:r>
          </a:p>
          <a:p>
            <a:pPr lvl="1"/>
            <a:r>
              <a:rPr lang="en-US" dirty="0">
                <a:solidFill>
                  <a:schemeClr val="accent1"/>
                </a:solidFill>
              </a:rPr>
              <a:t>Oral argument </a:t>
            </a:r>
          </a:p>
          <a:p>
            <a:pPr lvl="1"/>
            <a:r>
              <a:rPr lang="en-US" dirty="0">
                <a:solidFill>
                  <a:schemeClr val="accent1"/>
                </a:solidFill>
              </a:rPr>
              <a:t>Fall midterms</a:t>
            </a:r>
          </a:p>
          <a:p>
            <a:pPr lvl="1"/>
            <a:r>
              <a:rPr lang="en-US" dirty="0">
                <a:solidFill>
                  <a:schemeClr val="accent1"/>
                </a:solidFill>
              </a:rPr>
              <a:t>First networking/CLE Event with lawyers</a:t>
            </a:r>
          </a:p>
          <a:p>
            <a:pPr marL="0" indent="0">
              <a:buNone/>
            </a:pPr>
            <a:r>
              <a:rPr lang="en-US" sz="1100" dirty="0">
                <a:solidFill>
                  <a:schemeClr val="accent1">
                    <a:lumMod val="50000"/>
                  </a:schemeClr>
                </a:solidFill>
              </a:rPr>
              <a:t>*Neil Hamilton materials</a:t>
            </a:r>
          </a:p>
        </p:txBody>
      </p:sp>
    </p:spTree>
    <p:extLst>
      <p:ext uri="{BB962C8B-B14F-4D97-AF65-F5344CB8AC3E}">
        <p14:creationId xmlns:p14="http://schemas.microsoft.com/office/powerpoint/2010/main" val="195960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{8B323F46-F07A-4A4D-9443-5D3681401193}tf10001072</Template>
  <TotalTime>3678</TotalTime>
  <Words>725</Words>
  <Application>Microsoft Macintosh PowerPoint</Application>
  <PresentationFormat>Widescreen</PresentationFormat>
  <Paragraphs>134</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Revised ABA Standards  303 (b) &amp; (c)</vt:lpstr>
      <vt:lpstr>303 (b) &amp; (c)</vt:lpstr>
      <vt:lpstr>Interpretation 303-5: PIF </vt:lpstr>
      <vt:lpstr>Interpretation 303-6 and 7:  Cross Cultural Competency</vt:lpstr>
      <vt:lpstr>Compliance</vt:lpstr>
      <vt:lpstr>  The Law School Journey: Formation of a Professional Identity  </vt:lpstr>
      <vt:lpstr>The Mindset</vt:lpstr>
      <vt:lpstr>The Journey</vt:lpstr>
      <vt:lpstr>Key Transitions 1L and summer*</vt:lpstr>
      <vt:lpstr>Understanding the Journey</vt:lpstr>
      <vt:lpstr>Thinking Enterprise-Wide</vt:lpstr>
      <vt:lpstr>Thinking Big and Small</vt:lpstr>
      <vt:lpstr>comments, questions, feedback?  sgeorge@suffolk.edu 781.856.3133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ABA Standard 303</dc:title>
  <dc:creator>Shailini J. George</dc:creator>
  <cp:lastModifiedBy>Shailini J. George</cp:lastModifiedBy>
  <cp:revision>13</cp:revision>
  <dcterms:created xsi:type="dcterms:W3CDTF">2022-06-03T13:57:46Z</dcterms:created>
  <dcterms:modified xsi:type="dcterms:W3CDTF">2022-06-07T21:11:59Z</dcterms:modified>
</cp:coreProperties>
</file>